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 id="2147483699" r:id="rId5"/>
  </p:sldMasterIdLst>
  <p:notesMasterIdLst>
    <p:notesMasterId r:id="rId107"/>
  </p:notesMasterIdLst>
  <p:sldIdLst>
    <p:sldId id="291" r:id="rId6"/>
    <p:sldId id="375" r:id="rId7"/>
    <p:sldId id="386" r:id="rId8"/>
    <p:sldId id="258" r:id="rId9"/>
    <p:sldId id="257" r:id="rId10"/>
    <p:sldId id="259" r:id="rId11"/>
    <p:sldId id="260" r:id="rId12"/>
    <p:sldId id="261" r:id="rId13"/>
    <p:sldId id="262" r:id="rId14"/>
    <p:sldId id="263" r:id="rId15"/>
    <p:sldId id="387" r:id="rId16"/>
    <p:sldId id="389" r:id="rId17"/>
    <p:sldId id="390" r:id="rId18"/>
    <p:sldId id="391" r:id="rId19"/>
    <p:sldId id="392" r:id="rId20"/>
    <p:sldId id="400" r:id="rId21"/>
    <p:sldId id="399" r:id="rId22"/>
    <p:sldId id="401" r:id="rId23"/>
    <p:sldId id="395" r:id="rId24"/>
    <p:sldId id="394" r:id="rId25"/>
    <p:sldId id="264" r:id="rId26"/>
    <p:sldId id="265" r:id="rId27"/>
    <p:sldId id="266" r:id="rId28"/>
    <p:sldId id="267" r:id="rId29"/>
    <p:sldId id="340" r:id="rId30"/>
    <p:sldId id="396" r:id="rId31"/>
    <p:sldId id="270" r:id="rId32"/>
    <p:sldId id="271" r:id="rId33"/>
    <p:sldId id="272" r:id="rId34"/>
    <p:sldId id="274" r:id="rId35"/>
    <p:sldId id="273" r:id="rId36"/>
    <p:sldId id="275" r:id="rId37"/>
    <p:sldId id="276" r:id="rId38"/>
    <p:sldId id="277" r:id="rId39"/>
    <p:sldId id="279" r:id="rId40"/>
    <p:sldId id="280" r:id="rId41"/>
    <p:sldId id="278" r:id="rId42"/>
    <p:sldId id="281" r:id="rId43"/>
    <p:sldId id="282" r:id="rId44"/>
    <p:sldId id="283" r:id="rId45"/>
    <p:sldId id="402" r:id="rId46"/>
    <p:sldId id="403" r:id="rId47"/>
    <p:sldId id="397" r:id="rId48"/>
    <p:sldId id="393" r:id="rId49"/>
    <p:sldId id="284" r:id="rId50"/>
    <p:sldId id="286" r:id="rId51"/>
    <p:sldId id="287" r:id="rId52"/>
    <p:sldId id="288" r:id="rId53"/>
    <p:sldId id="408" r:id="rId54"/>
    <p:sldId id="407" r:id="rId55"/>
    <p:sldId id="413" r:id="rId56"/>
    <p:sldId id="412" r:id="rId57"/>
    <p:sldId id="404" r:id="rId58"/>
    <p:sldId id="285" r:id="rId59"/>
    <p:sldId id="409" r:id="rId60"/>
    <p:sldId id="410" r:id="rId61"/>
    <p:sldId id="411" r:id="rId62"/>
    <p:sldId id="405" r:id="rId63"/>
    <p:sldId id="414" r:id="rId64"/>
    <p:sldId id="406" r:id="rId65"/>
    <p:sldId id="450" r:id="rId66"/>
    <p:sldId id="269" r:id="rId67"/>
    <p:sldId id="444" r:id="rId68"/>
    <p:sldId id="445" r:id="rId69"/>
    <p:sldId id="420" r:id="rId70"/>
    <p:sldId id="421" r:id="rId71"/>
    <p:sldId id="422" r:id="rId72"/>
    <p:sldId id="423" r:id="rId73"/>
    <p:sldId id="424" r:id="rId74"/>
    <p:sldId id="425" r:id="rId75"/>
    <p:sldId id="426" r:id="rId76"/>
    <p:sldId id="427" r:id="rId77"/>
    <p:sldId id="440" r:id="rId78"/>
    <p:sldId id="296" r:id="rId79"/>
    <p:sldId id="439" r:id="rId80"/>
    <p:sldId id="297" r:id="rId81"/>
    <p:sldId id="298" r:id="rId82"/>
    <p:sldId id="428" r:id="rId83"/>
    <p:sldId id="429" r:id="rId84"/>
    <p:sldId id="430" r:id="rId85"/>
    <p:sldId id="431" r:id="rId86"/>
    <p:sldId id="436" r:id="rId87"/>
    <p:sldId id="437" r:id="rId88"/>
    <p:sldId id="438" r:id="rId89"/>
    <p:sldId id="449" r:id="rId90"/>
    <p:sldId id="441" r:id="rId91"/>
    <p:sldId id="417" r:id="rId92"/>
    <p:sldId id="443" r:id="rId93"/>
    <p:sldId id="398" r:id="rId94"/>
    <p:sldId id="448" r:id="rId95"/>
    <p:sldId id="434" r:id="rId96"/>
    <p:sldId id="433" r:id="rId97"/>
    <p:sldId id="418" r:id="rId98"/>
    <p:sldId id="442" r:id="rId99"/>
    <p:sldId id="435" r:id="rId100"/>
    <p:sldId id="446" r:id="rId101"/>
    <p:sldId id="447" r:id="rId102"/>
    <p:sldId id="302" r:id="rId103"/>
    <p:sldId id="416" r:id="rId104"/>
    <p:sldId id="415" r:id="rId105"/>
    <p:sldId id="45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386" autoAdjust="0"/>
  </p:normalViewPr>
  <p:slideViewPr>
    <p:cSldViewPr snapToGrid="0">
      <p:cViewPr varScale="1">
        <p:scale>
          <a:sx n="101" d="100"/>
          <a:sy n="101" d="100"/>
        </p:scale>
        <p:origin x="138" y="2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microsoft.com/office/2016/11/relationships/changesInfo" Target="changesInfos/changesInfo1.xml"/><Relationship Id="rId16" Type="http://schemas.openxmlformats.org/officeDocument/2006/relationships/slide" Target="slides/slide11.xml"/><Relationship Id="rId107" Type="http://schemas.openxmlformats.org/officeDocument/2006/relationships/notesMaster" Target="notesMasters/notesMaster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3.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2.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16/10/2023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10/16/2023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10/16/2023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10/16/2023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10/16/2023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2E79CE-4871-481B-959F-0CE64C7F4163}"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086972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FE133-A67C-49D0-8944-709C79D0987B}"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35076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65B13C-25B5-4CCF-B064-8BE3F758B447}"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190684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CB9F3-6579-4B44-87EA-C70617A33485}"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762903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B3E34-8C6C-45BC-B8FD-9B4B40EE9A12}" type="datetime1">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191592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E05399-7D6B-4514-8D9F-14024E6E2804}" type="datetime1">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64548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685C9-0ACA-49A9-A0AB-A5A0B40BCBC8}" type="datetime1">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58946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10/16/2023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743911-7AAB-4DB3-8C84-BAFEF492EA68}"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4142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137EA2-BE57-419A-8BAA-C33F6F39AB4C}"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369000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AD1AB-9871-4EE5-845E-F783367F963A}"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9045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7F528-2B6D-40DF-83F9-81F2B1126364}"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508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10/16/2023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10/16/2023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10/16/2023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10/16/2023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10/16/2023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10/16/2023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10/16/2023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114532145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tijdelijke dat 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3805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Datetime</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err="1"/>
              <a:t>DateTime</a:t>
            </a:r>
            <a:r>
              <a:rPr lang="nl-BE" dirty="0"/>
              <a:t> structuur gebruiken we om zowel de tijd als een datum voor te stellen.</a:t>
            </a:r>
          </a:p>
          <a:p>
            <a:r>
              <a:rPr lang="nl-BE" dirty="0"/>
              <a:t>De </a:t>
            </a:r>
            <a:r>
              <a:rPr lang="nl-BE" dirty="0" err="1"/>
              <a:t>DateTime</a:t>
            </a:r>
            <a:r>
              <a:rPr lang="nl-BE" dirty="0"/>
              <a:t> wordt bijgehouden in een getal, </a:t>
            </a:r>
            <a:r>
              <a:rPr lang="nl-BE" dirty="0" err="1"/>
              <a:t>Ticks</a:t>
            </a:r>
            <a:r>
              <a:rPr lang="nl-BE" dirty="0"/>
              <a:t> genaamd. Een </a:t>
            </a:r>
            <a:r>
              <a:rPr lang="nl-BE" dirty="0" err="1"/>
              <a:t>tick</a:t>
            </a:r>
            <a:r>
              <a:rPr lang="nl-BE" dirty="0"/>
              <a:t> is een 100 nanoseconden unit. Alle </a:t>
            </a:r>
            <a:r>
              <a:rPr lang="nl-BE" dirty="0" err="1"/>
              <a:t>ticks</a:t>
            </a:r>
            <a:r>
              <a:rPr lang="nl-BE" dirty="0"/>
              <a:t> sinds 00:00 u middernacht op 1 januari van het jaar 1 worden hier bijgehouden.</a:t>
            </a:r>
          </a:p>
          <a:p>
            <a:r>
              <a:rPr lang="nl-BE" dirty="0"/>
              <a:t>De </a:t>
            </a:r>
            <a:r>
              <a:rPr lang="nl-BE" dirty="0" err="1"/>
              <a:t>DateTime</a:t>
            </a:r>
            <a:r>
              <a:rPr lang="nl-BE" dirty="0"/>
              <a:t> structuur vertrekt van de lokale datum en tijd om de tijd bij te houden, rekening houdend met de </a:t>
            </a:r>
            <a:r>
              <a:rPr lang="nl-BE" dirty="0" err="1"/>
              <a:t>curren</a:t>
            </a:r>
            <a:r>
              <a:rPr lang="nl-BE" dirty="0"/>
              <a:t> culture </a:t>
            </a:r>
            <a:r>
              <a:rPr lang="nl-BE" dirty="0" err="1"/>
              <a:t>settings</a:t>
            </a:r>
            <a:r>
              <a:rPr lang="nl-BE" dirty="0"/>
              <a:t>.</a:t>
            </a:r>
          </a:p>
          <a:p>
            <a:r>
              <a:rPr lang="nl-BE" dirty="0"/>
              <a:t>We kunnen ook werken met een datum vertrekkende van de UTC tijd, hiervoor gebruiken we </a:t>
            </a:r>
            <a:r>
              <a:rPr lang="nl-BE" dirty="0" err="1"/>
              <a:t>DateTimeOffset</a:t>
            </a:r>
            <a:endParaRPr lang="nl-BE" dirty="0"/>
          </a:p>
        </p:txBody>
      </p:sp>
    </p:spTree>
    <p:extLst>
      <p:ext uri="{BB962C8B-B14F-4D97-AF65-F5344CB8AC3E}">
        <p14:creationId xmlns:p14="http://schemas.microsoft.com/office/powerpoint/2010/main" val="660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err="1"/>
              <a:t>TimeSpan</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308977" cy="5788889"/>
          </a:xfrm>
        </p:spPr>
        <p:txBody>
          <a:bodyPr>
            <a:normAutofit/>
          </a:bodyPr>
          <a:lstStyle/>
          <a:p>
            <a:r>
              <a:rPr lang="nl-BE" dirty="0"/>
              <a:t>We gebruiken de </a:t>
            </a:r>
            <a:r>
              <a:rPr lang="nl-BE" dirty="0" err="1"/>
              <a:t>TimeSpan</a:t>
            </a:r>
            <a:r>
              <a:rPr lang="nl-BE" dirty="0"/>
              <a:t> structuur om een tijdsinterval aan te duiden.</a:t>
            </a:r>
          </a:p>
          <a:p>
            <a:r>
              <a:rPr lang="nl-BE" dirty="0"/>
              <a:t>De waarde wordt eveneens bijgehouden in </a:t>
            </a:r>
            <a:r>
              <a:rPr lang="nl-BE" dirty="0" err="1"/>
              <a:t>ticks</a:t>
            </a:r>
            <a:r>
              <a:rPr lang="nl-BE" dirty="0"/>
              <a:t>, maar hier duiden de </a:t>
            </a:r>
            <a:r>
              <a:rPr lang="nl-BE" dirty="0" err="1"/>
              <a:t>ticks</a:t>
            </a:r>
            <a:r>
              <a:rPr lang="nl-BE" dirty="0"/>
              <a:t> enkel op de tijd die verstreken is tussen 2 punten in de tijd.</a:t>
            </a:r>
          </a:p>
          <a:p>
            <a:r>
              <a:rPr lang="nl-BE" dirty="0"/>
              <a:t>We kunnen de </a:t>
            </a:r>
            <a:r>
              <a:rPr lang="nl-BE" dirty="0" err="1"/>
              <a:t>TimeSpan</a:t>
            </a:r>
            <a:r>
              <a:rPr lang="nl-BE" dirty="0"/>
              <a:t> structuur dus gebruiken indien we 2 </a:t>
            </a:r>
            <a:r>
              <a:rPr lang="nl-BE" dirty="0" err="1"/>
              <a:t>DateTime</a:t>
            </a:r>
            <a:r>
              <a:rPr lang="nl-BE" dirty="0"/>
              <a:t> objecten willen vergelijken of een nieuwe datum tijd willen berekenen,</a:t>
            </a:r>
          </a:p>
          <a:p>
            <a:r>
              <a:rPr lang="nl-BE" dirty="0"/>
              <a:t>We kunnen een nieuwe </a:t>
            </a:r>
            <a:r>
              <a:rPr lang="nl-BE" dirty="0" err="1"/>
              <a:t>TimeSpan</a:t>
            </a:r>
            <a:r>
              <a:rPr lang="nl-BE" dirty="0"/>
              <a:t> bekomen door :</a:t>
            </a:r>
          </a:p>
          <a:p>
            <a:pPr lvl="1"/>
            <a:r>
              <a:rPr lang="nl-BE" dirty="0"/>
              <a:t>Het resultaat van de vergelijking van 2 </a:t>
            </a:r>
            <a:r>
              <a:rPr lang="nl-BE" dirty="0" err="1"/>
              <a:t>DateTimes</a:t>
            </a:r>
            <a:endParaRPr lang="nl-BE" dirty="0"/>
          </a:p>
          <a:p>
            <a:pPr marL="914400" lvl="2" indent="0">
              <a:buNone/>
            </a:pPr>
            <a:r>
              <a:rPr lang="nl-BE" dirty="0" err="1"/>
              <a:t>DateTime</a:t>
            </a:r>
            <a:r>
              <a:rPr lang="nl-BE" dirty="0"/>
              <a:t> vertrek = new </a:t>
            </a:r>
            <a:r>
              <a:rPr lang="nl-BE" dirty="0" err="1"/>
              <a:t>DateTime</a:t>
            </a:r>
            <a:r>
              <a:rPr lang="nl-BE" dirty="0"/>
              <a:t>(2023, 6, 12, 18, 32, 0);</a:t>
            </a:r>
          </a:p>
          <a:p>
            <a:pPr marL="914400" lvl="2" indent="0">
              <a:buNone/>
            </a:pPr>
            <a:r>
              <a:rPr lang="nl-BE" dirty="0" err="1"/>
              <a:t>DateTime</a:t>
            </a:r>
            <a:r>
              <a:rPr lang="nl-BE" dirty="0"/>
              <a:t> aankomst = new </a:t>
            </a:r>
            <a:r>
              <a:rPr lang="nl-BE" dirty="0" err="1"/>
              <a:t>DateTime</a:t>
            </a:r>
            <a:r>
              <a:rPr lang="nl-BE" dirty="0"/>
              <a:t>(2023, 6, 13, 22, 47, 0);</a:t>
            </a:r>
          </a:p>
          <a:p>
            <a:pPr marL="914400" lvl="2" indent="0">
              <a:buNone/>
            </a:pPr>
            <a:r>
              <a:rPr lang="nl-BE" dirty="0" err="1"/>
              <a:t>TimeSpan</a:t>
            </a:r>
            <a:r>
              <a:rPr lang="nl-BE" dirty="0"/>
              <a:t> </a:t>
            </a:r>
            <a:r>
              <a:rPr lang="nl-BE" dirty="0" err="1"/>
              <a:t>travelTime</a:t>
            </a:r>
            <a:r>
              <a:rPr lang="nl-BE" dirty="0"/>
              <a:t> = aankomst - vertrek; </a:t>
            </a:r>
          </a:p>
          <a:p>
            <a:pPr lvl="1"/>
            <a:r>
              <a:rPr lang="nl-BE" dirty="0"/>
              <a:t> Declareren met een new:</a:t>
            </a:r>
          </a:p>
          <a:p>
            <a:pPr marL="914400" lvl="2" indent="0">
              <a:buNone/>
            </a:pPr>
            <a:r>
              <a:rPr lang="en-US" dirty="0" err="1"/>
              <a:t>TimeSpan</a:t>
            </a:r>
            <a:r>
              <a:rPr lang="en-US" dirty="0"/>
              <a:t> interval = new </a:t>
            </a:r>
            <a:r>
              <a:rPr lang="en-US" dirty="0" err="1"/>
              <a:t>TimeSpan</a:t>
            </a:r>
            <a:r>
              <a:rPr lang="en-US" dirty="0"/>
              <a:t>(2, 11, 22);</a:t>
            </a:r>
            <a:endParaRPr lang="nl-BE" dirty="0"/>
          </a:p>
          <a:p>
            <a:pPr lvl="1"/>
            <a:r>
              <a:rPr lang="nl-BE" dirty="0"/>
              <a:t>Vanuit dagen, seconden of milliseconden:</a:t>
            </a:r>
          </a:p>
          <a:p>
            <a:pPr marL="914400" lvl="2" indent="0">
              <a:buNone/>
            </a:pPr>
            <a:r>
              <a:rPr lang="nl-BE" dirty="0" err="1"/>
              <a:t>TimeSpan</a:t>
            </a:r>
            <a:r>
              <a:rPr lang="nl-BE" dirty="0"/>
              <a:t> interval = </a:t>
            </a:r>
            <a:r>
              <a:rPr lang="nl-BE" dirty="0" err="1"/>
              <a:t>TimeSpan.FromSeconds</a:t>
            </a:r>
            <a:r>
              <a:rPr lang="nl-BE" dirty="0"/>
              <a:t>(120);</a:t>
            </a:r>
          </a:p>
          <a:p>
            <a:pPr lvl="1"/>
            <a:endParaRPr lang="nl-BE" dirty="0"/>
          </a:p>
        </p:txBody>
      </p:sp>
    </p:spTree>
    <p:extLst>
      <p:ext uri="{BB962C8B-B14F-4D97-AF65-F5344CB8AC3E}">
        <p14:creationId xmlns:p14="http://schemas.microsoft.com/office/powerpoint/2010/main" val="25578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TimeOnly</a:t>
            </a:r>
            <a:r>
              <a:rPr lang="nl-BE" dirty="0"/>
              <a:t> en </a:t>
            </a:r>
            <a:r>
              <a:rPr lang="nl-BE" dirty="0" err="1"/>
              <a:t>DateOnly</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Indien we alleen een tijd willen kennen, ongeacht de datum, kunnen we de </a:t>
            </a:r>
            <a:r>
              <a:rPr lang="nl-BE" dirty="0" err="1"/>
              <a:t>TimeOnly</a:t>
            </a:r>
            <a:r>
              <a:rPr lang="nl-BE" dirty="0"/>
              <a:t> structuur gebruiken.</a:t>
            </a:r>
          </a:p>
          <a:p>
            <a:r>
              <a:rPr lang="nl-BE" dirty="0"/>
              <a:t>Hetzelfde is waar voor de </a:t>
            </a:r>
            <a:r>
              <a:rPr lang="nl-BE" dirty="0" err="1"/>
              <a:t>DateOnly</a:t>
            </a:r>
            <a:r>
              <a:rPr lang="nl-BE" dirty="0"/>
              <a:t> methode, hier wordt geen rekening </a:t>
            </a:r>
            <a:r>
              <a:rPr lang="nl-BE" dirty="0" err="1"/>
              <a:t>gehuiden</a:t>
            </a:r>
            <a:r>
              <a:rPr lang="nl-BE" dirty="0"/>
              <a:t> met de tijd. Dit is vooral handig als je enkel wil weten hoeveel dagen er verstreken zijn, ongeacht de tijd.</a:t>
            </a:r>
          </a:p>
          <a:p>
            <a:pPr lvl="1"/>
            <a:r>
              <a:rPr lang="nl-BE" dirty="0"/>
              <a:t>Soms is het belangrijk dat we de globale dagen moeten kennen. Als we dezelfde berekening doen met </a:t>
            </a:r>
            <a:r>
              <a:rPr lang="nl-BE" dirty="0" err="1"/>
              <a:t>DateTime</a:t>
            </a:r>
            <a:r>
              <a:rPr lang="nl-BE" dirty="0"/>
              <a:t>, kan het zijn dat je een ander resultaat bekomt. Indien de aanvang later is dan de huidige tijd.</a:t>
            </a:r>
          </a:p>
          <a:p>
            <a:r>
              <a:rPr lang="nl-BE" dirty="0"/>
              <a:t>We kunnen beide structuren ook van een </a:t>
            </a:r>
            <a:r>
              <a:rPr lang="nl-BE" dirty="0" err="1"/>
              <a:t>DateTime</a:t>
            </a:r>
            <a:r>
              <a:rPr lang="nl-BE" dirty="0"/>
              <a:t> initialiseren.</a:t>
            </a:r>
          </a:p>
          <a:p>
            <a:pPr marL="0" indent="0">
              <a:buNone/>
            </a:pPr>
            <a:r>
              <a:rPr lang="nl-BE" dirty="0"/>
              <a:t> </a:t>
            </a:r>
          </a:p>
        </p:txBody>
      </p:sp>
    </p:spTree>
    <p:extLst>
      <p:ext uri="{BB962C8B-B14F-4D97-AF65-F5344CB8AC3E}">
        <p14:creationId xmlns:p14="http://schemas.microsoft.com/office/powerpoint/2010/main" val="37297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901" b="11901"/>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a:t>Omzetten van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normAutofit/>
          </a:bodyPr>
          <a:lstStyle/>
          <a:p>
            <a:r>
              <a:rPr lang="nl-BE" dirty="0"/>
              <a:t>Omzetten van numerieke waarden naar string</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5322981"/>
          </a:xfrm>
        </p:spPr>
        <p:txBody>
          <a:bodyPr>
            <a:normAutofit lnSpcReduction="10000"/>
          </a:bodyPr>
          <a:lstStyle/>
          <a:p>
            <a:r>
              <a:rPr lang="nl-BE" dirty="0"/>
              <a:t>We kunnen elk datatype makkelijk omzetten naar string door een functie die in elk object bij default geïmplementeerd is: </a:t>
            </a:r>
            <a:r>
              <a:rPr lang="nl-BE" dirty="0" err="1"/>
              <a:t>ToString</a:t>
            </a:r>
            <a:r>
              <a:rPr lang="nl-BE" dirty="0"/>
              <a:t>().</a:t>
            </a:r>
          </a:p>
          <a:p>
            <a:r>
              <a:rPr lang="nl-BE" dirty="0"/>
              <a:t>Het is mogelijk om bij numerieke waarden een formatering mee te geven bij de </a:t>
            </a:r>
            <a:r>
              <a:rPr lang="nl-BE" dirty="0" err="1"/>
              <a:t>ToString</a:t>
            </a:r>
            <a:r>
              <a:rPr lang="nl-BE" dirty="0"/>
              <a:t>(string format).</a:t>
            </a:r>
          </a:p>
          <a:p>
            <a:pPr lvl="1"/>
            <a:r>
              <a:rPr lang="nl-BE" dirty="0"/>
              <a:t>Geldig voor elke numerieke waarde:</a:t>
            </a:r>
          </a:p>
          <a:p>
            <a:pPr lvl="2"/>
            <a:r>
              <a:rPr lang="nl-BE" dirty="0"/>
              <a:t>“F”	= </a:t>
            </a:r>
            <a:r>
              <a:rPr lang="nl-BE" dirty="0" err="1"/>
              <a:t>Fixed</a:t>
            </a:r>
            <a:r>
              <a:rPr lang="nl-BE" dirty="0"/>
              <a:t> point, </a:t>
            </a:r>
            <a:r>
              <a:rPr lang="nl-BE" dirty="0" err="1"/>
              <a:t>comma</a:t>
            </a:r>
            <a:r>
              <a:rPr lang="nl-BE" dirty="0"/>
              <a:t> notatie		</a:t>
            </a:r>
            <a:r>
              <a:rPr lang="nl-BE" dirty="0" err="1"/>
              <a:t>d.ToString</a:t>
            </a:r>
            <a:r>
              <a:rPr lang="nl-BE" dirty="0"/>
              <a:t>(“F4”);		500,6589</a:t>
            </a:r>
          </a:p>
          <a:p>
            <a:pPr lvl="2"/>
            <a:r>
              <a:rPr lang="nl-BE" dirty="0"/>
              <a:t>“C” 	= </a:t>
            </a:r>
            <a:r>
              <a:rPr lang="nl-BE" dirty="0" err="1"/>
              <a:t>Currency</a:t>
            </a:r>
            <a:r>
              <a:rPr lang="nl-BE" dirty="0"/>
              <a:t> of munteenheid		</a:t>
            </a:r>
            <a:r>
              <a:rPr lang="nl-BE" dirty="0" err="1"/>
              <a:t>n.ToString</a:t>
            </a:r>
            <a:r>
              <a:rPr lang="nl-BE" dirty="0"/>
              <a:t>(“C”); 		500 €</a:t>
            </a:r>
          </a:p>
          <a:p>
            <a:pPr lvl="3"/>
            <a:r>
              <a:rPr lang="nl-BE" dirty="0"/>
              <a:t>We kunnen ook het aantal plaatsen na de </a:t>
            </a:r>
            <a:r>
              <a:rPr lang="nl-BE" dirty="0" err="1"/>
              <a:t>comma</a:t>
            </a:r>
            <a:r>
              <a:rPr lang="nl-BE" dirty="0"/>
              <a:t> weergeven</a:t>
            </a:r>
          </a:p>
          <a:p>
            <a:pPr marL="914400" lvl="2" indent="0">
              <a:buNone/>
            </a:pPr>
            <a:r>
              <a:rPr lang="nl-BE" dirty="0"/>
              <a:t>						</a:t>
            </a:r>
            <a:r>
              <a:rPr lang="nl-BE" dirty="0" err="1"/>
              <a:t>n.ToString</a:t>
            </a:r>
            <a:r>
              <a:rPr lang="nl-BE" dirty="0"/>
              <a:t>(“C2”)		500,00 €</a:t>
            </a:r>
          </a:p>
          <a:p>
            <a:pPr lvl="2"/>
            <a:r>
              <a:rPr lang="nl-BE" dirty="0"/>
              <a:t>“E”	= Exponent notatie			</a:t>
            </a:r>
            <a:r>
              <a:rPr lang="nl-BE" dirty="0" err="1"/>
              <a:t>n.ToString</a:t>
            </a:r>
            <a:r>
              <a:rPr lang="nl-BE" dirty="0"/>
              <a:t>(“E”)		5,000000E+002</a:t>
            </a:r>
          </a:p>
          <a:p>
            <a:pPr lvl="2"/>
            <a:r>
              <a:rPr lang="nl-BE" dirty="0"/>
              <a:t>“N”	= Groepeert het getal met ev. </a:t>
            </a:r>
            <a:r>
              <a:rPr lang="nl-BE" dirty="0" err="1"/>
              <a:t>comma</a:t>
            </a:r>
            <a:r>
              <a:rPr lang="nl-BE" dirty="0"/>
              <a:t>	</a:t>
            </a:r>
            <a:r>
              <a:rPr lang="nl-BE" dirty="0" err="1"/>
              <a:t>d.ToString</a:t>
            </a:r>
            <a:r>
              <a:rPr lang="nl-BE" dirty="0"/>
              <a:t>(“N”)		5,456,895.45892</a:t>
            </a:r>
          </a:p>
          <a:p>
            <a:pPr marL="914400" lvl="2" indent="0">
              <a:buNone/>
            </a:pPr>
            <a:r>
              <a:rPr lang="nl-BE" dirty="0"/>
              <a:t>						</a:t>
            </a:r>
            <a:r>
              <a:rPr lang="nl-BE" dirty="0" err="1"/>
              <a:t>d.ToString</a:t>
            </a:r>
            <a:r>
              <a:rPr lang="nl-BE" dirty="0"/>
              <a:t>(“N2”)		5,456,895.45</a:t>
            </a:r>
          </a:p>
          <a:p>
            <a:pPr lvl="1"/>
            <a:r>
              <a:rPr lang="nl-BE" dirty="0"/>
              <a:t>Geldig voor integers:</a:t>
            </a:r>
          </a:p>
          <a:p>
            <a:pPr lvl="2"/>
            <a:r>
              <a:rPr lang="nl-BE" dirty="0"/>
              <a:t>“X”	= Hexadecimaal				</a:t>
            </a:r>
            <a:r>
              <a:rPr lang="nl-BE" dirty="0" err="1"/>
              <a:t>n.ToString</a:t>
            </a:r>
            <a:r>
              <a:rPr lang="nl-BE" dirty="0"/>
              <a:t>(“X2”)		F4</a:t>
            </a:r>
          </a:p>
          <a:p>
            <a:pPr lvl="2"/>
            <a:r>
              <a:rPr lang="nl-BE" dirty="0"/>
              <a:t>“B”	= Binair, maar enkel vanaf .Net 8		</a:t>
            </a:r>
            <a:r>
              <a:rPr lang="nl-BE" dirty="0" err="1"/>
              <a:t>n.ToString</a:t>
            </a:r>
            <a:r>
              <a:rPr lang="nl-BE" dirty="0"/>
              <a:t>(“B8”)		01001011</a:t>
            </a:r>
          </a:p>
          <a:p>
            <a:pPr lvl="1"/>
            <a:endParaRPr lang="nl-BE" dirty="0"/>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normAutofit fontScale="90000"/>
          </a:bodyPr>
          <a:lstStyle/>
          <a:p>
            <a:r>
              <a:rPr lang="nl-BE" dirty="0"/>
              <a:t>Omzetten van een string naar een numerieke waarde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84629" y="789709"/>
            <a:ext cx="11699553" cy="5960920"/>
          </a:xfrm>
        </p:spPr>
        <p:txBody>
          <a:bodyPr>
            <a:normAutofit lnSpcReduction="10000"/>
          </a:bodyPr>
          <a:lstStyle/>
          <a:p>
            <a:r>
              <a:rPr lang="nl-BE" dirty="0"/>
              <a:t>Hiervoor kunnen we de </a:t>
            </a:r>
            <a:r>
              <a:rPr lang="nl-BE" dirty="0" err="1"/>
              <a:t>parse</a:t>
            </a:r>
            <a:r>
              <a:rPr lang="nl-BE" dirty="0"/>
              <a:t> methode gebruiken op het type</a:t>
            </a:r>
          </a:p>
          <a:p>
            <a:pPr lvl="1"/>
            <a:r>
              <a:rPr lang="nl-BE" dirty="0"/>
              <a:t>Bijvoorbeeld</a:t>
            </a:r>
          </a:p>
          <a:p>
            <a:pPr marL="914400" lvl="2" indent="0">
              <a:buNone/>
            </a:pPr>
            <a:r>
              <a:rPr lang="nl-BE" dirty="0"/>
              <a:t>string </a:t>
            </a:r>
            <a:r>
              <a:rPr lang="nl-BE" dirty="0" err="1"/>
              <a:t>number</a:t>
            </a:r>
            <a:r>
              <a:rPr lang="nl-BE" dirty="0"/>
              <a:t> = “500”; </a:t>
            </a:r>
          </a:p>
          <a:p>
            <a:pPr marL="914400" lvl="2" indent="0">
              <a:buNone/>
            </a:pPr>
            <a:r>
              <a:rPr lang="nl-BE" dirty="0"/>
              <a:t>int a = </a:t>
            </a:r>
            <a:r>
              <a:rPr lang="nl-BE" dirty="0" err="1"/>
              <a:t>int.Parse</a:t>
            </a:r>
            <a:r>
              <a:rPr lang="nl-BE" dirty="0"/>
              <a:t>(</a:t>
            </a:r>
            <a:r>
              <a:rPr lang="nl-BE" dirty="0" err="1"/>
              <a:t>number</a:t>
            </a:r>
            <a:r>
              <a:rPr lang="nl-BE" dirty="0"/>
              <a:t>);</a:t>
            </a:r>
          </a:p>
          <a:p>
            <a:pPr lvl="1"/>
            <a:r>
              <a:rPr lang="nl-BE" dirty="0"/>
              <a:t>Opgepast, als de string niet voldoet aan een correcte nummer, wordt er een fout gegenereerd door het systeem. (</a:t>
            </a:r>
            <a:r>
              <a:rPr lang="nl-BE" dirty="0" err="1"/>
              <a:t>Exception</a:t>
            </a:r>
            <a:r>
              <a:rPr lang="nl-BE" dirty="0"/>
              <a:t>).</a:t>
            </a:r>
          </a:p>
          <a:p>
            <a:r>
              <a:rPr lang="nl-BE" dirty="0"/>
              <a:t>Om ervoor te zorgen dat deze fouten de werking van ons programma niet gaan storen, kunnen we de </a:t>
            </a:r>
            <a:r>
              <a:rPr lang="nl-BE" dirty="0" err="1"/>
              <a:t>TryParse</a:t>
            </a:r>
            <a:r>
              <a:rPr lang="nl-BE" dirty="0"/>
              <a:t> functie gebruiken. Die gaat eerst controleren of het formaat van de string bruikbaar is, pas daarna gaan we de nummer omzetten.</a:t>
            </a:r>
          </a:p>
          <a:p>
            <a:pPr lvl="1"/>
            <a:r>
              <a:rPr lang="nl-BE" dirty="0"/>
              <a:t>Bijvoorbeeld</a:t>
            </a:r>
          </a:p>
          <a:p>
            <a:pPr marL="0" indent="0">
              <a:buNone/>
            </a:pPr>
            <a:r>
              <a:rPr lang="nl-BE" dirty="0"/>
              <a:t>	</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.TryParse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"500"</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out</a:t>
            </a:r>
            <a:r>
              <a:rPr lang="en-US" sz="1800" dirty="0">
                <a:solidFill>
                  <a:srgbClr val="000000"/>
                </a:solidFill>
                <a:latin typeface="Cascadia Mono" panose="020B0609020000020004" pitchFamily="49" charset="0"/>
              </a:rPr>
              <a:t> n)) {</a:t>
            </a:r>
          </a:p>
          <a:p>
            <a:pPr marL="0" indent="0">
              <a:buNone/>
            </a:pPr>
            <a:r>
              <a:rPr lang="it-IT" sz="1800" dirty="0">
                <a:solidFill>
                  <a:srgbClr val="000000"/>
                </a:solidFill>
                <a:latin typeface="Cascadia Mono" panose="020B0609020000020004" pitchFamily="49" charset="0"/>
              </a:rPr>
              <a:t>          Console.WriteLine(n.ToString(</a:t>
            </a:r>
            <a:r>
              <a:rPr lang="it-IT" sz="1800" dirty="0">
                <a:solidFill>
                  <a:srgbClr val="A31515"/>
                </a:solidFill>
                <a:latin typeface="Cascadia Mono" panose="020B0609020000020004" pitchFamily="49" charset="0"/>
              </a:rPr>
              <a:t>"C2"</a:t>
            </a:r>
            <a:r>
              <a:rPr lang="it-IT" sz="1800" dirty="0">
                <a:solidFill>
                  <a:srgbClr val="000000"/>
                </a:solidFill>
                <a:latin typeface="Cascadia Mono" panose="020B0609020000020004" pitchFamily="49" charset="0"/>
              </a:rPr>
              <a:t>));</a:t>
            </a:r>
          </a:p>
          <a:p>
            <a:pPr marL="0" indent="0">
              <a:buNone/>
            </a:pPr>
            <a:r>
              <a:rPr lang="en-IE" sz="1800" dirty="0">
                <a:solidFill>
                  <a:srgbClr val="000000"/>
                </a:solidFill>
                <a:latin typeface="Cascadia Mono" panose="020B0609020000020004" pitchFamily="49" charset="0"/>
              </a:rPr>
              <a:t>        }</a:t>
            </a:r>
            <a:endParaRPr lang="nl-BE" dirty="0"/>
          </a:p>
          <a:p>
            <a:pPr lvl="1"/>
            <a:r>
              <a:rPr lang="nl-BE" dirty="0"/>
              <a:t>We moeten hier het ‘out’ </a:t>
            </a:r>
            <a:r>
              <a:rPr lang="nl-BE" dirty="0" err="1"/>
              <a:t>keyword</a:t>
            </a:r>
            <a:r>
              <a:rPr lang="nl-BE" dirty="0"/>
              <a:t> gebruiken, omdat de waarde in n wordt teruggegeven. Later in de cursus komen we hier uitgebreider over terug</a:t>
            </a:r>
          </a:p>
        </p:txBody>
      </p:sp>
    </p:spTree>
    <p:extLst>
      <p:ext uri="{BB962C8B-B14F-4D97-AF65-F5344CB8AC3E}">
        <p14:creationId xmlns:p14="http://schemas.microsoft.com/office/powerpoint/2010/main" val="235346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0"/>
            <a:ext cx="11308977" cy="788557"/>
          </a:xfrm>
        </p:spPr>
        <p:txBody>
          <a:bodyPr/>
          <a:lstStyle/>
          <a:p>
            <a:r>
              <a:rPr lang="nl-BE" dirty="0"/>
              <a:t>Casting van waarden</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18655" y="788557"/>
            <a:ext cx="11651672" cy="6069443"/>
          </a:xfrm>
        </p:spPr>
        <p:txBody>
          <a:bodyPr>
            <a:normAutofit/>
          </a:bodyPr>
          <a:lstStyle/>
          <a:p>
            <a:r>
              <a:rPr lang="nl-BE" dirty="0"/>
              <a:t>Als we de waarde van het ene datatype willen omzetten naar een ander, is dit in sommige gevallen mogelijk.</a:t>
            </a:r>
          </a:p>
          <a:p>
            <a:pPr lvl="1"/>
            <a:r>
              <a:rPr lang="nl-BE" dirty="0"/>
              <a:t>Het kan wel zijn dat je soms vreemde resultaten krijgt, de types verschillen immers onderling. </a:t>
            </a:r>
          </a:p>
          <a:p>
            <a:r>
              <a:rPr lang="nl-BE" dirty="0"/>
              <a:t>We casten in C# door het gewenste type tussen haakjes te zetten.</a:t>
            </a:r>
          </a:p>
          <a:p>
            <a:pPr lvl="1"/>
            <a:r>
              <a:rPr lang="nl-BE" dirty="0"/>
              <a:t>Bijvoorbeeld: </a:t>
            </a:r>
          </a:p>
          <a:p>
            <a:pPr marL="457200" lvl="1" indent="0">
              <a:buNone/>
            </a:pPr>
            <a:r>
              <a:rPr lang="nl-BE" dirty="0"/>
              <a:t> 	double d = 500.12;</a:t>
            </a:r>
          </a:p>
          <a:p>
            <a:pPr marL="457200" lvl="1" indent="0">
              <a:buNone/>
            </a:pPr>
            <a:r>
              <a:rPr lang="nl-BE" dirty="0"/>
              <a:t>	int i=(int) d; =&gt; uiteraard is het deel achter de komma verdwenen.</a:t>
            </a:r>
          </a:p>
          <a:p>
            <a:pPr lvl="1"/>
            <a:r>
              <a:rPr lang="nl-BE" dirty="0"/>
              <a:t>Het double datatype is ook groter als die van int, we kunnen dus een deel van de waarde verliezen. Dit noemt met “</a:t>
            </a:r>
            <a:r>
              <a:rPr lang="nl-BE" b="1" dirty="0" err="1"/>
              <a:t>Narrowing</a:t>
            </a:r>
            <a:r>
              <a:rPr lang="nl-BE" dirty="0"/>
              <a:t>”.</a:t>
            </a:r>
          </a:p>
          <a:p>
            <a:r>
              <a:rPr lang="nl-BE" dirty="0"/>
              <a:t>Indien de waarde perfect in de ontvangende waarde past zonder verlies, kunnen we impliciet casten. In dit geval moeten we geen haakjes plaatsen.</a:t>
            </a:r>
          </a:p>
          <a:p>
            <a:pPr lvl="1"/>
            <a:r>
              <a:rPr lang="nl-BE" dirty="0"/>
              <a:t>Bijvoorbeeld:</a:t>
            </a:r>
          </a:p>
          <a:p>
            <a:pPr marL="914400" lvl="2" indent="0">
              <a:buNone/>
            </a:pPr>
            <a:r>
              <a:rPr lang="nl-BE" dirty="0"/>
              <a:t>int i= 50;</a:t>
            </a:r>
          </a:p>
          <a:p>
            <a:pPr marL="914400" lvl="2" indent="0">
              <a:buNone/>
            </a:pPr>
            <a:r>
              <a:rPr lang="nl-BE" dirty="0"/>
              <a:t>double d = i;</a:t>
            </a:r>
          </a:p>
        </p:txBody>
      </p:sp>
    </p:spTree>
    <p:extLst>
      <p:ext uri="{BB962C8B-B14F-4D97-AF65-F5344CB8AC3E}">
        <p14:creationId xmlns:p14="http://schemas.microsoft.com/office/powerpoint/2010/main" val="20277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Conversie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C# voorziet de mogelijkheid tot casten, net zoals C, C++ en Java. </a:t>
            </a:r>
          </a:p>
          <a:p>
            <a:r>
              <a:rPr lang="nl-BE" dirty="0"/>
              <a:t>.Net voorziet echter een bibliotheek om deze conversies te doen. Als wij in C# een cast doen, zal de compiler dit via de standaard .Net manier doen in byte code.</a:t>
            </a:r>
          </a:p>
          <a:p>
            <a:r>
              <a:rPr lang="nl-BE" dirty="0"/>
              <a:t>De </a:t>
            </a:r>
            <a:r>
              <a:rPr lang="nl-BE" dirty="0" err="1"/>
              <a:t>Convert</a:t>
            </a:r>
            <a:r>
              <a:rPr lang="nl-BE" dirty="0"/>
              <a:t> </a:t>
            </a:r>
            <a:r>
              <a:rPr lang="nl-BE" dirty="0" err="1"/>
              <a:t>library</a:t>
            </a:r>
            <a:r>
              <a:rPr lang="nl-BE" dirty="0"/>
              <a:t> is zeer eenvoudig te gebruiken:</a:t>
            </a:r>
          </a:p>
          <a:p>
            <a:pPr lvl="1"/>
            <a:r>
              <a:rPr lang="nl-BE" dirty="0" err="1"/>
              <a:t>Convert.To</a:t>
            </a:r>
            <a:r>
              <a:rPr lang="nl-BE" dirty="0"/>
              <a:t>&lt;</a:t>
            </a:r>
            <a:r>
              <a:rPr lang="nl-BE" dirty="0" err="1"/>
              <a:t>destination</a:t>
            </a:r>
            <a:r>
              <a:rPr lang="nl-BE" dirty="0"/>
              <a:t> datatype&gt;(&lt;source </a:t>
            </a:r>
            <a:r>
              <a:rPr lang="nl-BE" dirty="0" err="1"/>
              <a:t>value</a:t>
            </a:r>
            <a:r>
              <a:rPr lang="nl-BE" dirty="0"/>
              <a:t>&gt;)</a:t>
            </a:r>
          </a:p>
          <a:p>
            <a:pPr lvl="2"/>
            <a:r>
              <a:rPr lang="nl-BE" dirty="0"/>
              <a:t>Bijvoorbeeld:</a:t>
            </a:r>
          </a:p>
          <a:p>
            <a:pPr marL="1371600" lvl="3" indent="0">
              <a:buNone/>
            </a:pPr>
            <a:r>
              <a:rPr lang="nl-BE" dirty="0"/>
              <a:t>double d= 3.12;</a:t>
            </a:r>
          </a:p>
          <a:p>
            <a:pPr marL="1371600" lvl="3" indent="0">
              <a:buNone/>
            </a:pPr>
            <a:r>
              <a:rPr lang="nl-BE" dirty="0"/>
              <a:t>int i=Convert.ToInt32(d);</a:t>
            </a:r>
          </a:p>
          <a:p>
            <a:r>
              <a:rPr lang="nl-BE" dirty="0"/>
              <a:t>We moeten net zoals bij casting oppassen voor </a:t>
            </a:r>
            <a:r>
              <a:rPr lang="nl-BE" dirty="0" err="1"/>
              <a:t>narrowing</a:t>
            </a:r>
            <a:r>
              <a:rPr lang="nl-BE" dirty="0"/>
              <a:t> en waardeverlies</a:t>
            </a:r>
          </a:p>
          <a:p>
            <a:pPr lvl="3"/>
            <a:endParaRPr lang="nl-BE" dirty="0"/>
          </a:p>
        </p:txBody>
      </p:sp>
    </p:spTree>
    <p:extLst>
      <p:ext uri="{BB962C8B-B14F-4D97-AF65-F5344CB8AC3E}">
        <p14:creationId xmlns:p14="http://schemas.microsoft.com/office/powerpoint/2010/main" val="448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 of </a:t>
            </a:r>
            <a:r>
              <a:rPr lang="nl-NL" sz="4800" b="1" dirty="0" err="1"/>
              <a:t>methods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Een functie is een stukje code die een bepaalde taak uitvoert.</a:t>
            </a:r>
          </a:p>
          <a:p>
            <a:r>
              <a:rPr lang="nl-BE" dirty="0"/>
              <a:t>Het zijn dus eigenlijk de bouwstenen van een applicatie</a:t>
            </a:r>
          </a:p>
          <a:p>
            <a:r>
              <a:rPr lang="nl-BE" dirty="0"/>
              <a:t>Elke functie is zo ontworpen dat die een specifieke taak uitvoert, gebruik makend van de informatie die eventueel wordt voorzien en die na beëindiging een resultaat kan teruggeven.</a:t>
            </a:r>
          </a:p>
          <a:p>
            <a:pPr lvl="1"/>
            <a:r>
              <a:rPr lang="nl-BE" dirty="0"/>
              <a:t>Bijvoorbeeld:</a:t>
            </a:r>
          </a:p>
          <a:p>
            <a:pPr marL="914400" lvl="2" indent="0">
              <a:buNone/>
            </a:pPr>
            <a:r>
              <a:rPr lang="nl-BE" dirty="0"/>
              <a:t>public int </a:t>
            </a:r>
            <a:r>
              <a:rPr lang="nl-BE" dirty="0" err="1"/>
              <a:t>TelOp</a:t>
            </a:r>
            <a:r>
              <a:rPr lang="nl-BE" dirty="0"/>
              <a:t>(int getal1, int getal2);</a:t>
            </a:r>
          </a:p>
          <a:p>
            <a:pPr lvl="1"/>
            <a:r>
              <a:rPr lang="nl-BE" dirty="0"/>
              <a:t>Het is duidelijk dat deze functie 2 getallen zal optellen en het resultaat dan teruggeeft.</a:t>
            </a:r>
          </a:p>
          <a:p>
            <a:pPr lvl="1"/>
            <a:r>
              <a:rPr lang="nl-BE" dirty="0"/>
              <a:t>Let wel, zowel een returntype als parameters zijn optioneel.</a:t>
            </a:r>
          </a:p>
          <a:p>
            <a:pPr lvl="1"/>
            <a:r>
              <a:rPr lang="nl-BE" dirty="0"/>
              <a:t>Om aan te geven dat de functie geen return waarde heeft, gebruiken we </a:t>
            </a:r>
            <a:r>
              <a:rPr lang="nl-BE" b="1" dirty="0" err="1"/>
              <a:t>void</a:t>
            </a:r>
            <a:r>
              <a:rPr lang="nl-BE" dirty="0"/>
              <a:t>.</a:t>
            </a:r>
          </a:p>
          <a:p>
            <a:pPr lvl="2"/>
            <a:r>
              <a:rPr lang="nl-BE" dirty="0"/>
              <a:t>Bijvoorbeeld : public </a:t>
            </a:r>
            <a:r>
              <a:rPr lang="nl-BE" dirty="0" err="1"/>
              <a:t>void</a:t>
            </a:r>
            <a:r>
              <a:rPr lang="nl-BE" dirty="0"/>
              <a:t> </a:t>
            </a:r>
            <a:r>
              <a:rPr lang="nl-BE" dirty="0" err="1"/>
              <a:t>PrintOnScreen</a:t>
            </a:r>
            <a:r>
              <a:rPr lang="nl-BE" dirty="0"/>
              <a:t>(string tekst)</a:t>
            </a:r>
          </a:p>
          <a:p>
            <a:pPr lvl="1"/>
            <a:endParaRPr lang="nl-BE" b="1" dirty="0"/>
          </a:p>
        </p:txBody>
      </p:sp>
    </p:spTree>
    <p:extLst>
      <p:ext uri="{BB962C8B-B14F-4D97-AF65-F5344CB8AC3E}">
        <p14:creationId xmlns:p14="http://schemas.microsoft.com/office/powerpoint/2010/main" val="507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 body </a:t>
            </a:r>
            <a:r>
              <a:rPr lang="nl-BE" dirty="0" err="1"/>
              <a:t>and</a:t>
            </a:r>
            <a:r>
              <a:rPr lang="nl-BE" dirty="0"/>
              <a:t> scope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Als we een functie declareren, moet die natuurlijk ook iets uitvoeren.</a:t>
            </a:r>
          </a:p>
          <a:p>
            <a:pPr lvl="1"/>
            <a:r>
              <a:rPr lang="nl-BE" dirty="0"/>
              <a:t>De code die de functie doet werken wordt in de body geplaatst.</a:t>
            </a:r>
          </a:p>
          <a:p>
            <a:pPr lvl="1"/>
            <a:r>
              <a:rPr lang="nl-BE" dirty="0"/>
              <a:t>Indien de functie ook een waarde moet teruggeven, dient dit te gebeuren wanneer de uitvoering van de functie eindigt.</a:t>
            </a:r>
          </a:p>
          <a:p>
            <a:pPr lvl="2"/>
            <a:r>
              <a:rPr lang="nl-BE" dirty="0"/>
              <a:t>Opgepast, dit kan op meerdere plaatsen in de functie zijn!!!</a:t>
            </a:r>
          </a:p>
          <a:p>
            <a:r>
              <a:rPr lang="nl-BE" dirty="0"/>
              <a:t>De plaatst waar de code van een functie begint en waar de laatste lijn van de code is geschreven noemt men de body.</a:t>
            </a:r>
          </a:p>
          <a:p>
            <a:r>
              <a:rPr lang="nl-BE" dirty="0"/>
              <a:t>De scope van de body wordt gekenmerkt door accolades {}</a:t>
            </a:r>
          </a:p>
          <a:p>
            <a:pPr lvl="1"/>
            <a:r>
              <a:rPr lang="nl-BE" dirty="0"/>
              <a:t>Ook andere onderdelen binnen een functie kunnen een scope hebben en hebben hun eigen accolades </a:t>
            </a:r>
          </a:p>
          <a:p>
            <a:pPr lvl="1"/>
            <a:r>
              <a:rPr lang="nl-BE" dirty="0"/>
              <a:t>Let er wel op dat elke scope netjes wordt afgesloten !!!!	</a:t>
            </a:r>
          </a:p>
        </p:txBody>
      </p:sp>
    </p:spTree>
    <p:extLst>
      <p:ext uri="{BB962C8B-B14F-4D97-AF65-F5344CB8AC3E}">
        <p14:creationId xmlns:p14="http://schemas.microsoft.com/office/powerpoint/2010/main" val="7066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a:t>Functies, </a:t>
            </a:r>
            <a:r>
              <a:rPr lang="en-IE" dirty="0"/>
              <a:t>what is in a name?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47382" y="788894"/>
            <a:ext cx="11629465" cy="5961733"/>
          </a:xfrm>
        </p:spPr>
        <p:txBody>
          <a:bodyPr>
            <a:normAutofit lnSpcReduction="10000"/>
          </a:bodyPr>
          <a:lstStyle/>
          <a:p>
            <a:r>
              <a:rPr lang="nl-BE" dirty="0"/>
              <a:t>Als we een functie declareren, moet die een unieke aanroep hebben binnen een klasse.</a:t>
            </a:r>
          </a:p>
          <a:p>
            <a:pPr lvl="1"/>
            <a:r>
              <a:rPr lang="nl-BE" dirty="0"/>
              <a:t>Maar een unieke naam wil niet zeggen dat je geen 2 functies met dezelfde naam kan hebben binnen een klasse.</a:t>
            </a:r>
          </a:p>
          <a:p>
            <a:r>
              <a:rPr lang="nl-BE" dirty="0"/>
              <a:t>Maar wat maakt de aanroep van een functie dan uniek?</a:t>
            </a:r>
          </a:p>
          <a:p>
            <a:pPr lvl="1"/>
            <a:r>
              <a:rPr lang="nl-BE" dirty="0"/>
              <a:t>De naam + de parameters die je meegeeft !</a:t>
            </a:r>
          </a:p>
          <a:p>
            <a:pPr lvl="1"/>
            <a:r>
              <a:rPr lang="nl-BE" dirty="0"/>
              <a:t>Er mag geen verwarring mogelijk zijn tussen de parameters in de aanroep. Dit noemt men </a:t>
            </a:r>
            <a:r>
              <a:rPr lang="nl-BE" b="1" dirty="0"/>
              <a:t>parameter </a:t>
            </a:r>
            <a:r>
              <a:rPr lang="nl-BE" b="1" dirty="0" err="1"/>
              <a:t>overloading</a:t>
            </a:r>
            <a:r>
              <a:rPr lang="nl-BE" dirty="0"/>
              <a:t>.</a:t>
            </a:r>
          </a:p>
          <a:p>
            <a:pPr lvl="2"/>
            <a:r>
              <a:rPr lang="nl-BE" dirty="0"/>
              <a:t>Bijvoorbeeld:</a:t>
            </a:r>
          </a:p>
          <a:p>
            <a:pPr marL="914400" lvl="2" indent="0">
              <a:buNone/>
            </a:pPr>
            <a:r>
              <a:rPr lang="nl-BE" dirty="0"/>
              <a:t>	public int Bereken(int a);</a:t>
            </a:r>
          </a:p>
          <a:p>
            <a:pPr marL="914400" lvl="2" indent="0">
              <a:buNone/>
            </a:pPr>
            <a:r>
              <a:rPr lang="nl-BE" dirty="0"/>
              <a:t>	public int Bereken(int a, int b);</a:t>
            </a:r>
          </a:p>
          <a:p>
            <a:pPr marL="914400" lvl="2" indent="0">
              <a:buNone/>
            </a:pPr>
            <a:r>
              <a:rPr lang="nl-BE" dirty="0"/>
              <a:t>	public double Bereken(double a, double b) 	</a:t>
            </a:r>
          </a:p>
          <a:p>
            <a:pPr lvl="1"/>
            <a:r>
              <a:rPr lang="nl-BE" dirty="0"/>
              <a:t>Return waarden hebben geen invloed op de uniekheid van een functie.</a:t>
            </a:r>
          </a:p>
          <a:p>
            <a:pPr lvl="1"/>
            <a:r>
              <a:rPr lang="nl-BE" dirty="0"/>
              <a:t>Pas wel op met default parameters. Die kunnen ervoor zorgen dat de compiler niet weet welke functie hij moet verkiezen!</a:t>
            </a:r>
          </a:p>
          <a:p>
            <a:pPr marL="914400" lvl="2" indent="0">
              <a:buNone/>
            </a:pPr>
            <a:r>
              <a:rPr lang="nl-BE" dirty="0"/>
              <a:t>	public int Bereken(int a);</a:t>
            </a:r>
          </a:p>
          <a:p>
            <a:pPr marL="914400" lvl="2" indent="0">
              <a:buNone/>
            </a:pPr>
            <a:r>
              <a:rPr lang="nl-BE" dirty="0"/>
              <a:t>	public int Bereken(int a, int b=0);			</a:t>
            </a:r>
          </a:p>
          <a:p>
            <a:pPr lvl="3"/>
            <a:endParaRPr lang="nl-BE" dirty="0"/>
          </a:p>
        </p:txBody>
      </p:sp>
      <p:pic>
        <p:nvPicPr>
          <p:cNvPr id="5" name="Picture 4">
            <a:extLst>
              <a:ext uri="{FF2B5EF4-FFF2-40B4-BE49-F238E27FC236}">
                <a16:creationId xmlns:a16="http://schemas.microsoft.com/office/drawing/2014/main" id="{A653EC4A-1B77-D7F6-2C65-5D422F57080E}"/>
              </a:ext>
            </a:extLst>
          </p:cNvPr>
          <p:cNvPicPr>
            <a:picLocks noChangeAspect="1"/>
          </p:cNvPicPr>
          <p:nvPr/>
        </p:nvPicPr>
        <p:blipFill>
          <a:blip r:embed="rId2">
            <a:alphaModFix amt="58000"/>
            <a:extLst>
              <a:ext uri="{28A0092B-C50C-407E-A947-70E740481C1C}">
                <a14:useLocalDpi xmlns:a14="http://schemas.microsoft.com/office/drawing/2010/main" val="0"/>
              </a:ext>
            </a:extLst>
          </a:blip>
          <a:srcRect/>
          <a:stretch/>
        </p:blipFill>
        <p:spPr>
          <a:xfrm>
            <a:off x="2907645" y="5679064"/>
            <a:ext cx="1071563" cy="1071563"/>
          </a:xfrm>
          <a:prstGeom prst="rect">
            <a:avLst/>
          </a:prstGeom>
        </p:spPr>
      </p:pic>
    </p:spTree>
    <p:extLst>
      <p:ext uri="{BB962C8B-B14F-4D97-AF65-F5344CB8AC3E}">
        <p14:creationId xmlns:p14="http://schemas.microsoft.com/office/powerpoint/2010/main" val="20840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7649-D96A-4794-B1CD-A78A328B2EB5}"/>
              </a:ext>
            </a:extLst>
          </p:cNvPr>
          <p:cNvSpPr>
            <a:spLocks noGrp="1"/>
          </p:cNvSpPr>
          <p:nvPr>
            <p:ph type="title"/>
          </p:nvPr>
        </p:nvSpPr>
        <p:spPr/>
        <p:txBody>
          <a:bodyPr/>
          <a:lstStyle/>
          <a:p>
            <a:r>
              <a:rPr lang="en-US" dirty="0"/>
              <a:t>Parameters	</a:t>
            </a:r>
          </a:p>
        </p:txBody>
      </p:sp>
      <p:sp>
        <p:nvSpPr>
          <p:cNvPr id="3" name="Content Placeholder 2">
            <a:extLst>
              <a:ext uri="{FF2B5EF4-FFF2-40B4-BE49-F238E27FC236}">
                <a16:creationId xmlns:a16="http://schemas.microsoft.com/office/drawing/2014/main" id="{47179EB8-480A-424D-9EDB-13B15788FCF1}"/>
              </a:ext>
            </a:extLst>
          </p:cNvPr>
          <p:cNvSpPr>
            <a:spLocks noGrp="1"/>
          </p:cNvSpPr>
          <p:nvPr>
            <p:ph idx="1"/>
          </p:nvPr>
        </p:nvSpPr>
        <p:spPr>
          <a:xfrm>
            <a:off x="838200" y="1347106"/>
            <a:ext cx="10515600" cy="5145767"/>
          </a:xfrm>
        </p:spPr>
        <p:txBody>
          <a:bodyPr/>
          <a:lstStyle/>
          <a:p>
            <a:r>
              <a:rPr lang="nl-BE" dirty="0"/>
              <a:t>Een functie kan géén, één of meerdere parameters declareren.</a:t>
            </a:r>
          </a:p>
          <a:p>
            <a:r>
              <a:rPr lang="nl-BE" dirty="0"/>
              <a:t>Parameters worden standaard doorgegeven als </a:t>
            </a:r>
            <a:r>
              <a:rPr lang="nl-BE" b="1" dirty="0"/>
              <a:t>value.</a:t>
            </a:r>
          </a:p>
          <a:p>
            <a:pPr lvl="1"/>
            <a:r>
              <a:rPr lang="nl-BE" dirty="0"/>
              <a:t>Veranderingen gemaakt binnen de functie worden niet teruggegeven.</a:t>
            </a:r>
          </a:p>
          <a:p>
            <a:r>
              <a:rPr lang="nl-BE" dirty="0"/>
              <a:t>Parameter </a:t>
            </a:r>
            <a:r>
              <a:rPr lang="nl-BE" dirty="0" err="1"/>
              <a:t>modifiers</a:t>
            </a:r>
            <a:r>
              <a:rPr lang="nl-BE" dirty="0"/>
              <a:t>: </a:t>
            </a:r>
            <a:r>
              <a:rPr lang="nl-BE" b="1" dirty="0"/>
              <a:t>out</a:t>
            </a:r>
            <a:r>
              <a:rPr lang="nl-BE" dirty="0"/>
              <a:t> en </a:t>
            </a:r>
            <a:r>
              <a:rPr lang="nl-BE" b="1" dirty="0"/>
              <a:t>ref</a:t>
            </a:r>
          </a:p>
          <a:p>
            <a:pPr lvl="1"/>
            <a:r>
              <a:rPr lang="nl-BE" dirty="0"/>
              <a:t>Moeten steeds herhaald worden bij de aanroep!</a:t>
            </a:r>
          </a:p>
          <a:p>
            <a:pPr lvl="1"/>
            <a:r>
              <a:rPr lang="nl-BE" dirty="0"/>
              <a:t>ref: </a:t>
            </a:r>
          </a:p>
          <a:p>
            <a:pPr lvl="2"/>
            <a:r>
              <a:rPr lang="nl-BE" dirty="0"/>
              <a:t>Parameters worden doorgegeven als reference. Veranderingen binnen de functie reflecteren op de parameter.</a:t>
            </a:r>
          </a:p>
          <a:p>
            <a:pPr lvl="1"/>
            <a:r>
              <a:rPr lang="nl-BE" dirty="0"/>
              <a:t>out: </a:t>
            </a:r>
          </a:p>
          <a:p>
            <a:pPr lvl="2"/>
            <a:r>
              <a:rPr lang="nl-BE" dirty="0"/>
              <a:t>Werkt zoals een ref maar moet niet op voorhand toegekend worden.</a:t>
            </a:r>
          </a:p>
          <a:p>
            <a:pPr lvl="2"/>
            <a:r>
              <a:rPr lang="nl-BE" dirty="0"/>
              <a:t>De functie MOET hem toekennen voor de functie beëindigd wordt.</a:t>
            </a:r>
          </a:p>
        </p:txBody>
      </p:sp>
    </p:spTree>
    <p:extLst>
      <p:ext uri="{BB962C8B-B14F-4D97-AF65-F5344CB8AC3E}">
        <p14:creationId xmlns:p14="http://schemas.microsoft.com/office/powerpoint/2010/main" val="28886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1866-F223-493B-BA64-41252F050C64}"/>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01932F7-7360-42BF-8079-A7BD16F1C953}"/>
              </a:ext>
            </a:extLst>
          </p:cNvPr>
          <p:cNvSpPr>
            <a:spLocks noGrp="1"/>
          </p:cNvSpPr>
          <p:nvPr>
            <p:ph idx="1"/>
          </p:nvPr>
        </p:nvSpPr>
        <p:spPr>
          <a:xfrm>
            <a:off x="838200" y="1159330"/>
            <a:ext cx="10515600" cy="5333544"/>
          </a:xfrm>
        </p:spPr>
        <p:txBody>
          <a:bodyPr>
            <a:normAutofit/>
          </a:bodyPr>
          <a:lstStyle/>
          <a:p>
            <a:r>
              <a:rPr lang="nl-BE" dirty="0"/>
              <a:t>Optionele parameters</a:t>
            </a:r>
          </a:p>
          <a:p>
            <a:pPr lvl="1"/>
            <a:r>
              <a:rPr lang="nl-BE" dirty="0"/>
              <a:t>Het is mogelijk om default waarden aan parameters toe te kennen.</a:t>
            </a:r>
          </a:p>
          <a:p>
            <a:pPr lvl="1"/>
            <a:r>
              <a:rPr lang="nl-BE" dirty="0"/>
              <a:t>De waarde van een optionele parameter moet een constante zijn.</a:t>
            </a:r>
          </a:p>
          <a:p>
            <a:pPr lvl="1"/>
            <a:r>
              <a:rPr lang="nl-BE" dirty="0"/>
              <a:t>Verplichte parameters moeten </a:t>
            </a:r>
            <a:r>
              <a:rPr lang="nl-BE" b="1" dirty="0"/>
              <a:t>voor</a:t>
            </a:r>
            <a:r>
              <a:rPr lang="nl-BE" dirty="0"/>
              <a:t> optionele parameters geplaatst worden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OptMethod</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optioneel</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"default"</a:t>
            </a:r>
            <a:r>
              <a:rPr lang="en-US" sz="1600" dirty="0">
                <a:solidFill>
                  <a:srgbClr val="000000"/>
                </a:solidFill>
                <a:latin typeface="Consolas" panose="020B0609020204030204" pitchFamily="49" charset="0"/>
              </a:rPr>
              <a:t>) {…}</a:t>
            </a:r>
            <a:endParaRPr lang="nl-BE" sz="1600" dirty="0"/>
          </a:p>
          <a:p>
            <a:r>
              <a:rPr lang="nl-BE" dirty="0" err="1"/>
              <a:t>Params</a:t>
            </a:r>
            <a:r>
              <a:rPr lang="nl-BE" dirty="0"/>
              <a:t> </a:t>
            </a:r>
            <a:r>
              <a:rPr lang="nl-BE" dirty="0" err="1"/>
              <a:t>modifier</a:t>
            </a:r>
            <a:endParaRPr lang="nl-BE" dirty="0"/>
          </a:p>
          <a:p>
            <a:pPr lvl="1"/>
            <a:r>
              <a:rPr lang="nl-BE" dirty="0"/>
              <a:t>Als laatste parameter kan een ‘</a:t>
            </a:r>
            <a:r>
              <a:rPr lang="nl-BE" dirty="0" err="1"/>
              <a:t>params</a:t>
            </a:r>
            <a:r>
              <a:rPr lang="nl-BE" dirty="0"/>
              <a:t>’ parameter geplaatst worden.</a:t>
            </a:r>
          </a:p>
          <a:p>
            <a:pPr lvl="1"/>
            <a:r>
              <a:rPr lang="nl-BE" dirty="0"/>
              <a:t>Een ‘</a:t>
            </a:r>
            <a:r>
              <a:rPr lang="nl-BE" dirty="0" err="1"/>
              <a:t>params</a:t>
            </a:r>
            <a:r>
              <a:rPr lang="nl-BE" dirty="0"/>
              <a:t>’ parameter is altijd een array</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Multiply(</a:t>
            </a:r>
            <a:r>
              <a:rPr lang="en-US" sz="1400" dirty="0">
                <a:solidFill>
                  <a:srgbClr val="0000FF"/>
                </a:solidFill>
                <a:latin typeface="Consolas" panose="020B0609020204030204" pitchFamily="49" charset="0"/>
              </a:rPr>
              <a:t>params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 = 0;</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[0]) { res *= x;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res;</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res=Multiply(2,4,10,5,612);</a:t>
            </a:r>
            <a:endParaRPr lang="nl-BE" sz="1400" dirty="0"/>
          </a:p>
          <a:p>
            <a:pPr lvl="1"/>
            <a:endParaRPr lang="nl-BE" dirty="0"/>
          </a:p>
          <a:p>
            <a:pPr lvl="1"/>
            <a:endParaRPr lang="nl-BE" dirty="0"/>
          </a:p>
        </p:txBody>
      </p:sp>
      <p:sp>
        <p:nvSpPr>
          <p:cNvPr id="4" name="Rectangle 3">
            <a:extLst>
              <a:ext uri="{FF2B5EF4-FFF2-40B4-BE49-F238E27FC236}">
                <a16:creationId xmlns:a16="http://schemas.microsoft.com/office/drawing/2014/main" id="{806F9853-9AD8-43E0-A185-45AE60BCC7C8}"/>
              </a:ext>
            </a:extLst>
          </p:cNvPr>
          <p:cNvSpPr/>
          <p:nvPr/>
        </p:nvSpPr>
        <p:spPr>
          <a:xfrm>
            <a:off x="4977745" y="3313584"/>
            <a:ext cx="2236510"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res=Multiply(2,4,10,5,612);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3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7A7-B8EE-4AAD-BDD8-92DFCD59A361}"/>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7C28955B-80FD-4748-A71A-CED99AEBA070}"/>
              </a:ext>
            </a:extLst>
          </p:cNvPr>
          <p:cNvSpPr>
            <a:spLocks noGrp="1"/>
          </p:cNvSpPr>
          <p:nvPr>
            <p:ph idx="1"/>
          </p:nvPr>
        </p:nvSpPr>
        <p:spPr/>
        <p:txBody>
          <a:bodyPr/>
          <a:lstStyle/>
          <a:p>
            <a:r>
              <a:rPr lang="nl-BE" dirty="0"/>
              <a:t>Parameters aanroepen met hun naam.</a:t>
            </a:r>
          </a:p>
          <a:p>
            <a:pPr lvl="1"/>
            <a:r>
              <a:rPr lang="nl-BE" dirty="0"/>
              <a:t>Gebruik &lt;naam&gt;:&lt;value&gt; =&gt; bijvoorbeeld x:10</a:t>
            </a:r>
          </a:p>
          <a:p>
            <a:pPr lvl="1"/>
            <a:r>
              <a:rPr lang="nl-BE" dirty="0"/>
              <a:t>Volgorde van de parameters is in dit geval niet belangrijk</a:t>
            </a:r>
          </a:p>
          <a:p>
            <a:pPr marL="1828800" lvl="4"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Sum(</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b)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 + b; }</a:t>
            </a:r>
          </a:p>
          <a:p>
            <a:pPr marL="1828800" lvl="4"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 = Sum(b:5,a:2);</a:t>
            </a:r>
            <a:endParaRPr lang="nl-BE" dirty="0"/>
          </a:p>
          <a:p>
            <a:pPr lvl="1"/>
            <a:r>
              <a:rPr lang="nl-BE" dirty="0"/>
              <a:t>Dit is vooral handig bij optionele parameters!</a:t>
            </a:r>
          </a:p>
        </p:txBody>
      </p:sp>
    </p:spTree>
    <p:extLst>
      <p:ext uri="{BB962C8B-B14F-4D97-AF65-F5344CB8AC3E}">
        <p14:creationId xmlns:p14="http://schemas.microsoft.com/office/powerpoint/2010/main" val="18299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err="1"/>
              <a:t>Conditions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362571"/>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BF4-987D-4177-9754-C0FBC5E6303D}"/>
              </a:ext>
            </a:extLst>
          </p:cNvPr>
          <p:cNvSpPr>
            <a:spLocks noGrp="1"/>
          </p:cNvSpPr>
          <p:nvPr>
            <p:ph type="title"/>
          </p:nvPr>
        </p:nvSpPr>
        <p:spPr>
          <a:xfrm>
            <a:off x="838200" y="233321"/>
            <a:ext cx="10515600" cy="648128"/>
          </a:xfrm>
        </p:spPr>
        <p:txBody>
          <a:bodyPr>
            <a:normAutofit fontScale="90000"/>
          </a:bodyPr>
          <a:lstStyle/>
          <a:p>
            <a:r>
              <a:rPr lang="nl-BE" dirty="0"/>
              <a:t>Durf beslissingen te nemen!</a:t>
            </a:r>
          </a:p>
        </p:txBody>
      </p:sp>
      <p:sp>
        <p:nvSpPr>
          <p:cNvPr id="3" name="Content Placeholder 2">
            <a:extLst>
              <a:ext uri="{FF2B5EF4-FFF2-40B4-BE49-F238E27FC236}">
                <a16:creationId xmlns:a16="http://schemas.microsoft.com/office/drawing/2014/main" id="{BC8B86C1-CECD-4403-9E63-36D0FF4D6150}"/>
              </a:ext>
            </a:extLst>
          </p:cNvPr>
          <p:cNvSpPr>
            <a:spLocks noGrp="1"/>
          </p:cNvSpPr>
          <p:nvPr>
            <p:ph idx="1"/>
          </p:nvPr>
        </p:nvSpPr>
        <p:spPr>
          <a:xfrm>
            <a:off x="838200" y="881450"/>
            <a:ext cx="10515600" cy="5807674"/>
          </a:xfrm>
        </p:spPr>
        <p:txBody>
          <a:bodyPr>
            <a:normAutofit lnSpcReduction="10000"/>
          </a:bodyPr>
          <a:lstStyle/>
          <a:p>
            <a:r>
              <a:rPr lang="en-US" dirty="0"/>
              <a:t>Met if:</a:t>
            </a:r>
          </a:p>
          <a:p>
            <a:pPr lvl="1"/>
            <a:r>
              <a:rPr lang="nl-BE" dirty="0"/>
              <a:t>De </a:t>
            </a:r>
            <a:r>
              <a:rPr lang="nl-BE" dirty="0" err="1"/>
              <a:t>if</a:t>
            </a:r>
            <a:r>
              <a:rPr lang="nl-BE" dirty="0"/>
              <a:t> wordt uitgevoerd als het statement </a:t>
            </a:r>
            <a:r>
              <a:rPr lang="nl-BE" dirty="0" err="1"/>
              <a:t>true</a:t>
            </a:r>
            <a:r>
              <a:rPr lang="nl-BE" dirty="0"/>
              <a:t> is:</a:t>
            </a: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endParaRPr lang="nl-BE" sz="1200" dirty="0">
              <a:solidFill>
                <a:srgbClr val="000000"/>
              </a:solidFill>
              <a:latin typeface="Consolas" panose="020B0609020204030204" pitchFamily="49" charset="0"/>
            </a:endParaRP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 1 &lt; 2) {</a:t>
            </a:r>
          </a:p>
          <a:p>
            <a:pPr marL="1371600" lvl="3" indent="0">
              <a:buNone/>
            </a:pP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r>
              <a:rPr lang="nl-BE" sz="1200" dirty="0">
                <a:solidFill>
                  <a:srgbClr val="000000"/>
                </a:solidFill>
                <a:latin typeface="Consolas" panose="020B0609020204030204" pitchFamily="49" charset="0"/>
              </a:rPr>
              <a:t>}</a:t>
            </a:r>
            <a:endParaRPr lang="nl-BE" sz="1200" dirty="0"/>
          </a:p>
          <a:p>
            <a:pPr lvl="1"/>
            <a:r>
              <a:rPr lang="nl-BE" dirty="0"/>
              <a:t>En anders … </a:t>
            </a:r>
            <a:r>
              <a:rPr lang="nl-BE" dirty="0" err="1"/>
              <a:t>else</a:t>
            </a:r>
            <a:endParaRPr lang="nl-BE" dirty="0"/>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isTrue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a:t>
            </a:r>
            <a:endParaRPr lang="nl-BE" sz="1200" dirty="0"/>
          </a:p>
          <a:p>
            <a:pPr lvl="1"/>
            <a:r>
              <a:rPr lang="nl-BE" dirty="0"/>
              <a:t>Een </a:t>
            </a:r>
            <a:r>
              <a:rPr lang="nl-BE" dirty="0" err="1"/>
              <a:t>if</a:t>
            </a:r>
            <a:r>
              <a:rPr lang="nl-BE" dirty="0"/>
              <a:t> kan ook genest worden</a:t>
            </a:r>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isExit</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 {</a:t>
            </a:r>
          </a:p>
          <a:p>
            <a:pPr marL="1371600" lvl="3" indent="0">
              <a:buNone/>
            </a:pPr>
            <a:r>
              <a:rPr lang="nl-NL" sz="1200" dirty="0">
                <a:solidFill>
                  <a:srgbClr val="000000"/>
                </a:solidFill>
                <a:latin typeface="Consolas" panose="020B0609020204030204" pitchFamily="49" charset="0"/>
              </a:rPr>
              <a:t>      </a:t>
            </a:r>
            <a:r>
              <a:rPr lang="nl-NL" sz="1200" dirty="0" err="1">
                <a:solidFill>
                  <a:srgbClr val="000000"/>
                </a:solidFill>
                <a:latin typeface="Consolas" panose="020B0609020204030204" pitchFamily="49" charset="0"/>
              </a:rPr>
              <a:t>Console.WriteLine</a:t>
            </a:r>
            <a:r>
              <a:rPr lang="nl-NL" sz="1200" dirty="0">
                <a:solidFill>
                  <a:srgbClr val="000000"/>
                </a:solidFill>
                <a:latin typeface="Consolas" panose="020B0609020204030204" pitchFamily="49" charset="0"/>
              </a:rPr>
              <a:t>(</a:t>
            </a:r>
            <a:r>
              <a:rPr lang="nl-NL" sz="1200" dirty="0">
                <a:solidFill>
                  <a:srgbClr val="A31515"/>
                </a:solidFill>
                <a:latin typeface="Consolas" panose="020B0609020204030204" pitchFamily="49" charset="0"/>
              </a:rPr>
              <a:t>"Een beetje </a:t>
            </a:r>
            <a:r>
              <a:rPr lang="nl-NL" sz="1200" dirty="0" err="1">
                <a:solidFill>
                  <a:srgbClr val="A31515"/>
                </a:solidFill>
                <a:latin typeface="Consolas" panose="020B0609020204030204" pitchFamily="49" charset="0"/>
              </a:rPr>
              <a:t>true</a:t>
            </a:r>
            <a:r>
              <a:rPr lang="nl-NL" sz="1200" dirty="0">
                <a:solidFill>
                  <a:srgbClr val="A31515"/>
                </a:solidFill>
                <a:latin typeface="Consolas" panose="020B0609020204030204" pitchFamily="49" charset="0"/>
              </a:rPr>
              <a:t>"</a:t>
            </a:r>
            <a:r>
              <a:rPr lang="nl-NL"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a:t>
            </a:r>
            <a:endParaRPr lang="en-US" sz="1200" dirty="0"/>
          </a:p>
          <a:p>
            <a:pPr lvl="1"/>
            <a:endParaRPr lang="en-US" dirty="0"/>
          </a:p>
        </p:txBody>
      </p:sp>
      <p:grpSp>
        <p:nvGrpSpPr>
          <p:cNvPr id="6" name="Group 5">
            <a:extLst>
              <a:ext uri="{FF2B5EF4-FFF2-40B4-BE49-F238E27FC236}">
                <a16:creationId xmlns:a16="http://schemas.microsoft.com/office/drawing/2014/main" id="{22A11003-DBE7-4BBE-9239-1A15E99B9C4F}"/>
              </a:ext>
            </a:extLst>
          </p:cNvPr>
          <p:cNvGrpSpPr/>
          <p:nvPr/>
        </p:nvGrpSpPr>
        <p:grpSpPr>
          <a:xfrm>
            <a:off x="6161902" y="1867927"/>
            <a:ext cx="4481383" cy="1107996"/>
            <a:chOff x="5618205" y="2444575"/>
            <a:chExt cx="4481383" cy="1107996"/>
          </a:xfrm>
        </p:grpSpPr>
        <p:sp>
          <p:nvSpPr>
            <p:cNvPr id="4" name="TextBox 3">
              <a:extLst>
                <a:ext uri="{FF2B5EF4-FFF2-40B4-BE49-F238E27FC236}">
                  <a16:creationId xmlns:a16="http://schemas.microsoft.com/office/drawing/2014/main" id="{52E4D987-2A03-4FB3-A749-5A4A557720AD}"/>
                </a:ext>
              </a:extLst>
            </p:cNvPr>
            <p:cNvSpPr txBox="1"/>
            <p:nvPr/>
          </p:nvSpPr>
          <p:spPr>
            <a:xfrm>
              <a:off x="6722075" y="2444575"/>
              <a:ext cx="33775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haakjes</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 het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duidelijker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 &gt; 1) || (1 &lt; 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"true"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6E3792C7-894E-4437-AE06-4D00371DE1FE}"/>
                </a:ext>
              </a:extLst>
            </p:cNvPr>
            <p:cNvSpPr/>
            <p:nvPr/>
          </p:nvSpPr>
          <p:spPr>
            <a:xfrm>
              <a:off x="5618205" y="2809103"/>
              <a:ext cx="683741" cy="37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1003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5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5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500"/>
                                        <p:tgtEl>
                                          <p:spTgt spid="3">
                                            <p:txEl>
                                              <p:pRg st="17" end="1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animEffect transition="in" filter="fade">
                                      <p:cBhvr>
                                        <p:cTn id="69" dur="500"/>
                                        <p:tgtEl>
                                          <p:spTgt spid="3">
                                            <p:txEl>
                                              <p:pRg st="18" end="18"/>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animEffect transition="in" filter="fade">
                                      <p:cBhvr>
                                        <p:cTn id="72" dur="500"/>
                                        <p:tgtEl>
                                          <p:spTgt spid="3">
                                            <p:txEl>
                                              <p:pRg st="19" end="1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Effect transition="in" filter="fade">
                                      <p:cBhvr>
                                        <p:cTn id="75" dur="500"/>
                                        <p:tgtEl>
                                          <p:spTgt spid="3">
                                            <p:txEl>
                                              <p:pRg st="20" end="2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21" end="21"/>
                                            </p:txEl>
                                          </p:spTgt>
                                        </p:tgtEl>
                                        <p:attrNameLst>
                                          <p:attrName>style.visibility</p:attrName>
                                        </p:attrNameLst>
                                      </p:cBhvr>
                                      <p:to>
                                        <p:strVal val="visible"/>
                                      </p:to>
                                    </p:set>
                                    <p:animEffect transition="in" filter="fade">
                                      <p:cBhvr>
                                        <p:cTn id="78" dur="500"/>
                                        <p:tgtEl>
                                          <p:spTgt spid="3">
                                            <p:txEl>
                                              <p:pRg st="21" end="2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22" end="22"/>
                                            </p:txEl>
                                          </p:spTgt>
                                        </p:tgtEl>
                                        <p:attrNameLst>
                                          <p:attrName>style.visibility</p:attrName>
                                        </p:attrNameLst>
                                      </p:cBhvr>
                                      <p:to>
                                        <p:strVal val="visible"/>
                                      </p:to>
                                    </p:set>
                                    <p:animEffect transition="in" filter="fade">
                                      <p:cBhvr>
                                        <p:cTn id="81"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0E34-E4D1-4223-85E5-74F50DD448C0}"/>
              </a:ext>
            </a:extLst>
          </p:cNvPr>
          <p:cNvSpPr>
            <a:spLocks noGrp="1"/>
          </p:cNvSpPr>
          <p:nvPr>
            <p:ph type="title"/>
          </p:nvPr>
        </p:nvSpPr>
        <p:spPr/>
        <p:txBody>
          <a:bodyPr/>
          <a:lstStyle/>
          <a:p>
            <a:r>
              <a:rPr lang="nl-BE" dirty="0"/>
              <a:t>Durf beslissingen te nemen!</a:t>
            </a:r>
            <a:endParaRPr lang="en-US" dirty="0"/>
          </a:p>
        </p:txBody>
      </p:sp>
      <p:sp>
        <p:nvSpPr>
          <p:cNvPr id="3" name="Content Placeholder 2">
            <a:extLst>
              <a:ext uri="{FF2B5EF4-FFF2-40B4-BE49-F238E27FC236}">
                <a16:creationId xmlns:a16="http://schemas.microsoft.com/office/drawing/2014/main" id="{7784135F-49D8-4367-9EAD-CDB70503D016}"/>
              </a:ext>
            </a:extLst>
          </p:cNvPr>
          <p:cNvSpPr>
            <a:spLocks noGrp="1"/>
          </p:cNvSpPr>
          <p:nvPr>
            <p:ph idx="1"/>
          </p:nvPr>
        </p:nvSpPr>
        <p:spPr>
          <a:xfrm>
            <a:off x="838200" y="1159330"/>
            <a:ext cx="10515600" cy="5333544"/>
          </a:xfrm>
        </p:spPr>
        <p:txBody>
          <a:bodyPr>
            <a:normAutofit fontScale="92500" lnSpcReduction="10000"/>
          </a:bodyPr>
          <a:lstStyle/>
          <a:p>
            <a:r>
              <a:rPr lang="nl-BE" dirty="0"/>
              <a:t>Met een switch:</a:t>
            </a:r>
          </a:p>
          <a:p>
            <a:pPr lvl="1"/>
            <a:r>
              <a:rPr lang="nl-BE" dirty="0"/>
              <a:t>Met een </a:t>
            </a:r>
            <a:r>
              <a:rPr lang="nl-BE" b="1" dirty="0"/>
              <a:t>switch</a:t>
            </a:r>
            <a:r>
              <a:rPr lang="nl-BE" dirty="0"/>
              <a:t> kan je meerdere </a:t>
            </a:r>
            <a:r>
              <a:rPr lang="nl-BE" dirty="0" err="1"/>
              <a:t>if</a:t>
            </a:r>
            <a:r>
              <a:rPr lang="nl-BE" dirty="0"/>
              <a:t> statements combineren in een mooie structuur:</a:t>
            </a:r>
            <a:endParaRPr lang="nl-BE" sz="1600" dirty="0"/>
          </a:p>
          <a:p>
            <a:pPr marL="914400" lvl="2" indent="0">
              <a:buNone/>
            </a:pPr>
            <a:r>
              <a:rPr lang="nl-BE" sz="1400" dirty="0">
                <a:solidFill>
                  <a:srgbClr val="0000FF"/>
                </a:solidFill>
                <a:latin typeface="Consolas" panose="020B0609020204030204" pitchFamily="49" charset="0"/>
              </a:rPr>
              <a:t>switch</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cmd</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ToLower</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"exit"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isExit</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true</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clear</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Console.Clear</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default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Console.WriteLine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"Ongekend commando"</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a:t>
            </a:r>
          </a:p>
          <a:p>
            <a:pPr lvl="1"/>
            <a:r>
              <a:rPr lang="nl-BE" dirty="0"/>
              <a:t>Spelregels:</a:t>
            </a:r>
          </a:p>
          <a:p>
            <a:pPr lvl="2"/>
            <a:r>
              <a:rPr lang="nl-BE" dirty="0"/>
              <a:t>De waarde van 	elke case moet een </a:t>
            </a:r>
            <a:r>
              <a:rPr lang="nl-BE" b="1" dirty="0"/>
              <a:t>constante</a:t>
            </a:r>
            <a:r>
              <a:rPr lang="nl-BE" dirty="0"/>
              <a:t> zijn.</a:t>
            </a:r>
          </a:p>
          <a:p>
            <a:pPr lvl="2"/>
            <a:r>
              <a:rPr lang="nl-BE" dirty="0"/>
              <a:t>De switch kan dus gebruikt worden met </a:t>
            </a:r>
            <a:r>
              <a:rPr lang="nl-BE" b="1" dirty="0"/>
              <a:t>string</a:t>
            </a:r>
            <a:r>
              <a:rPr lang="nl-BE" dirty="0"/>
              <a:t>, </a:t>
            </a:r>
            <a:r>
              <a:rPr lang="nl-BE" b="1" dirty="0"/>
              <a:t>integers</a:t>
            </a:r>
            <a:r>
              <a:rPr lang="nl-BE" dirty="0"/>
              <a:t>, </a:t>
            </a:r>
            <a:r>
              <a:rPr lang="nl-BE" b="1" dirty="0" err="1"/>
              <a:t>char</a:t>
            </a:r>
            <a:r>
              <a:rPr lang="nl-BE" dirty="0"/>
              <a:t> en </a:t>
            </a:r>
            <a:r>
              <a:rPr lang="nl-BE" b="1" dirty="0" err="1"/>
              <a:t>enum</a:t>
            </a:r>
            <a:r>
              <a:rPr lang="nl-BE" b="1" dirty="0"/>
              <a:t>.</a:t>
            </a:r>
          </a:p>
          <a:p>
            <a:pPr lvl="2"/>
            <a:r>
              <a:rPr lang="nl-BE" dirty="0"/>
              <a:t>Op het einde van elke case moet een </a:t>
            </a:r>
            <a:r>
              <a:rPr lang="nl-BE" b="1" dirty="0" err="1"/>
              <a:t>jump</a:t>
            </a:r>
            <a:r>
              <a:rPr lang="nl-BE" dirty="0"/>
              <a:t> statement gebruikt worden om de volgende stap aan te duiden =&gt; </a:t>
            </a:r>
            <a:r>
              <a:rPr lang="nl-BE" b="1" dirty="0"/>
              <a:t>break</a:t>
            </a:r>
            <a:r>
              <a:rPr lang="nl-BE" dirty="0"/>
              <a:t> is het meest logische.</a:t>
            </a:r>
          </a:p>
          <a:p>
            <a:pPr lvl="2"/>
            <a:r>
              <a:rPr lang="nl-BE" dirty="0" err="1"/>
              <a:t>Jump</a:t>
            </a:r>
            <a:r>
              <a:rPr lang="nl-BE" dirty="0"/>
              <a:t> statements kunnen gebruikt worden: </a:t>
            </a:r>
            <a:r>
              <a:rPr lang="nl-BE" b="1" dirty="0"/>
              <a:t>break</a:t>
            </a:r>
            <a:r>
              <a:rPr lang="nl-BE" dirty="0"/>
              <a:t>,  </a:t>
            </a:r>
            <a:r>
              <a:rPr lang="nl-BE" b="1" dirty="0" err="1"/>
              <a:t>goto</a:t>
            </a:r>
            <a:r>
              <a:rPr lang="nl-BE" b="1" dirty="0"/>
              <a:t> case </a:t>
            </a:r>
            <a:r>
              <a:rPr lang="nl-BE" b="1" i="1" dirty="0"/>
              <a:t>x</a:t>
            </a:r>
            <a:r>
              <a:rPr lang="nl-BE" i="1" dirty="0"/>
              <a:t>, </a:t>
            </a:r>
            <a:r>
              <a:rPr lang="nl-BE" b="1" i="1" dirty="0" err="1"/>
              <a:t>goto</a:t>
            </a:r>
            <a:r>
              <a:rPr lang="nl-BE" b="1" i="1" dirty="0"/>
              <a:t> default</a:t>
            </a:r>
            <a:r>
              <a:rPr lang="nl-BE" i="1" dirty="0"/>
              <a:t>, </a:t>
            </a:r>
            <a:r>
              <a:rPr lang="nl-BE" b="1" i="1" dirty="0"/>
              <a:t>return.</a:t>
            </a:r>
          </a:p>
          <a:p>
            <a:endParaRPr lang="en-US" dirty="0"/>
          </a:p>
          <a:p>
            <a:endParaRPr lang="en-US" dirty="0"/>
          </a:p>
        </p:txBody>
      </p:sp>
    </p:spTree>
    <p:extLst>
      <p:ext uri="{BB962C8B-B14F-4D97-AF65-F5344CB8AC3E}">
        <p14:creationId xmlns:p14="http://schemas.microsoft.com/office/powerpoint/2010/main" val="4580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859" r="1859"/>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Herhalingen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2706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4055-15EA-4483-82E7-60D41D87BCD4}"/>
              </a:ext>
            </a:extLst>
          </p:cNvPr>
          <p:cNvSpPr>
            <a:spLocks noGrp="1"/>
          </p:cNvSpPr>
          <p:nvPr>
            <p:ph type="title"/>
          </p:nvPr>
        </p:nvSpPr>
        <p:spPr/>
        <p:txBody>
          <a:bodyPr/>
          <a:lstStyle/>
          <a:p>
            <a:r>
              <a:rPr lang="nl-BE" dirty="0"/>
              <a:t>Iteraties</a:t>
            </a:r>
          </a:p>
        </p:txBody>
      </p:sp>
      <p:sp>
        <p:nvSpPr>
          <p:cNvPr id="3" name="Content Placeholder 2">
            <a:extLst>
              <a:ext uri="{FF2B5EF4-FFF2-40B4-BE49-F238E27FC236}">
                <a16:creationId xmlns:a16="http://schemas.microsoft.com/office/drawing/2014/main" id="{9D77CFC9-4C35-47FB-AAEB-18179D9DB1E2}"/>
              </a:ext>
            </a:extLst>
          </p:cNvPr>
          <p:cNvSpPr>
            <a:spLocks noGrp="1"/>
          </p:cNvSpPr>
          <p:nvPr>
            <p:ph idx="1"/>
          </p:nvPr>
        </p:nvSpPr>
        <p:spPr/>
        <p:txBody>
          <a:bodyPr>
            <a:normAutofit/>
          </a:bodyPr>
          <a:lstStyle/>
          <a:p>
            <a:r>
              <a:rPr lang="nl-BE" dirty="0"/>
              <a:t>Het ‘</a:t>
            </a:r>
            <a:r>
              <a:rPr lang="nl-BE" dirty="0" err="1"/>
              <a:t>for</a:t>
            </a:r>
            <a:r>
              <a:rPr lang="nl-BE" dirty="0"/>
              <a:t>’ statement:</a:t>
            </a:r>
          </a:p>
          <a:p>
            <a:pPr lvl="1"/>
            <a:r>
              <a:rPr lang="nl-BE" dirty="0"/>
              <a:t>De initialisatie van een </a:t>
            </a:r>
            <a:r>
              <a:rPr lang="nl-BE" dirty="0" err="1"/>
              <a:t>for</a:t>
            </a:r>
            <a:r>
              <a:rPr lang="nl-BE" dirty="0"/>
              <a:t> loop bevat 3 belangrijke elementen:</a:t>
            </a:r>
          </a:p>
          <a:p>
            <a:pPr lvl="2"/>
            <a:r>
              <a:rPr lang="nl-BE" dirty="0"/>
              <a:t>Initialisatie</a:t>
            </a:r>
          </a:p>
          <a:p>
            <a:pPr lvl="2"/>
            <a:r>
              <a:rPr lang="nl-BE" dirty="0"/>
              <a:t>Conditie</a:t>
            </a:r>
          </a:p>
          <a:p>
            <a:pPr lvl="2"/>
            <a:r>
              <a:rPr lang="nl-BE" dirty="0"/>
              <a:t>Iteratie</a:t>
            </a:r>
          </a:p>
          <a:p>
            <a:pPr lvl="1"/>
            <a:r>
              <a:rPr lang="nl-BE" dirty="0"/>
              <a:t>Initialisatie: wordt aangeroepen voor de loop wordt uitgevoerd en </a:t>
            </a:r>
            <a:r>
              <a:rPr lang="nl-BE" dirty="0" err="1"/>
              <a:t>initialiseert</a:t>
            </a:r>
            <a:r>
              <a:rPr lang="nl-BE" dirty="0"/>
              <a:t> één of meerdere variabelen.</a:t>
            </a:r>
          </a:p>
          <a:p>
            <a:pPr lvl="1"/>
            <a:r>
              <a:rPr lang="nl-BE" dirty="0"/>
              <a:t>Conditie: bij het begin van elke iteratie wordt dit statement geëvalueerd.</a:t>
            </a:r>
          </a:p>
          <a:p>
            <a:pPr lvl="1"/>
            <a:r>
              <a:rPr lang="nl-BE" dirty="0"/>
              <a:t>Iteratie: wordt uitgevoerd na elke iteratie.</a:t>
            </a:r>
          </a:p>
          <a:p>
            <a:pPr marL="914400" lvl="2" indent="0">
              <a:buNone/>
            </a:pPr>
            <a:r>
              <a:rPr lang="da-DK" sz="1400" dirty="0">
                <a:solidFill>
                  <a:srgbClr val="0000FF"/>
                </a:solidFill>
                <a:latin typeface="Consolas" panose="020B0609020204030204" pitchFamily="49" charset="0"/>
              </a:rPr>
              <a:t>for</a:t>
            </a:r>
            <a:r>
              <a:rPr lang="da-DK" sz="1400" dirty="0">
                <a:solidFill>
                  <a:srgbClr val="000000"/>
                </a:solidFill>
                <a:latin typeface="Consolas" panose="020B0609020204030204" pitchFamily="49" charset="0"/>
              </a:rPr>
              <a:t>(</a:t>
            </a:r>
            <a:r>
              <a:rPr lang="da-DK" sz="1400" dirty="0">
                <a:solidFill>
                  <a:srgbClr val="0000FF"/>
                </a:solidFill>
                <a:latin typeface="Consolas" panose="020B0609020204030204" pitchFamily="49" charset="0"/>
              </a:rPr>
              <a:t>int</a:t>
            </a:r>
            <a:r>
              <a:rPr lang="da-DK" sz="1400" dirty="0">
                <a:solidFill>
                  <a:srgbClr val="000000"/>
                </a:solidFill>
                <a:latin typeface="Consolas" panose="020B0609020204030204" pitchFamily="49" charset="0"/>
              </a:rPr>
              <a:t> i = 2, plus = 1;i &lt; 20;i += plus) {</a:t>
            </a:r>
          </a:p>
          <a:p>
            <a:pPr marL="914400" lvl="2" indent="0">
              <a:buNone/>
            </a:pPr>
            <a:r>
              <a:rPr lang="en-US" sz="1400" dirty="0">
                <a:solidFill>
                  <a:srgbClr val="000000"/>
                </a:solidFill>
                <a:latin typeface="Consolas" panose="020B0609020204030204" pitchFamily="49" charset="0"/>
              </a:rPr>
              <a:t>  plus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"plus = "</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endParaRPr lang="nl-BE" sz="1400" dirty="0"/>
          </a:p>
          <a:p>
            <a:endParaRPr lang="nl-BE" dirty="0"/>
          </a:p>
          <a:p>
            <a:pPr lvl="2"/>
            <a:endParaRPr lang="nl-BE" dirty="0"/>
          </a:p>
          <a:p>
            <a:pPr lvl="2"/>
            <a:endParaRPr lang="en-US" dirty="0"/>
          </a:p>
        </p:txBody>
      </p:sp>
      <p:grpSp>
        <p:nvGrpSpPr>
          <p:cNvPr id="7" name="Group 6">
            <a:extLst>
              <a:ext uri="{FF2B5EF4-FFF2-40B4-BE49-F238E27FC236}">
                <a16:creationId xmlns:a16="http://schemas.microsoft.com/office/drawing/2014/main" id="{9C3FBF9C-3253-4FF7-B7F9-4E87C3D486B5}"/>
              </a:ext>
            </a:extLst>
          </p:cNvPr>
          <p:cNvGrpSpPr/>
          <p:nvPr/>
        </p:nvGrpSpPr>
        <p:grpSpPr>
          <a:xfrm>
            <a:off x="4028303" y="2269524"/>
            <a:ext cx="5684108" cy="691978"/>
            <a:chOff x="4028303" y="2281881"/>
            <a:chExt cx="5684108" cy="691978"/>
          </a:xfrm>
        </p:grpSpPr>
        <p:sp>
          <p:nvSpPr>
            <p:cNvPr id="5" name="Rectangle: Rounded Corners 4">
              <a:extLst>
                <a:ext uri="{FF2B5EF4-FFF2-40B4-BE49-F238E27FC236}">
                  <a16:creationId xmlns:a16="http://schemas.microsoft.com/office/drawing/2014/main" id="{98368CED-BDC2-452B-AD63-29D2FF15025C}"/>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initialisatie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6" name="Arrow: Right 5">
              <a:extLst>
                <a:ext uri="{FF2B5EF4-FFF2-40B4-BE49-F238E27FC236}">
                  <a16:creationId xmlns:a16="http://schemas.microsoft.com/office/drawing/2014/main" id="{0912F0FF-3FD8-4255-8C16-0680F998A038}"/>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9683A0E8-305C-459A-AA23-8DB6A667251B}"/>
              </a:ext>
            </a:extLst>
          </p:cNvPr>
          <p:cNvGrpSpPr/>
          <p:nvPr/>
        </p:nvGrpSpPr>
        <p:grpSpPr>
          <a:xfrm>
            <a:off x="4028303" y="2269524"/>
            <a:ext cx="5684108" cy="691978"/>
            <a:chOff x="4028303" y="2281881"/>
            <a:chExt cx="5684108" cy="691978"/>
          </a:xfrm>
        </p:grpSpPr>
        <p:sp>
          <p:nvSpPr>
            <p:cNvPr id="9" name="Rectangle: Rounded Corners 8">
              <a:extLst>
                <a:ext uri="{FF2B5EF4-FFF2-40B4-BE49-F238E27FC236}">
                  <a16:creationId xmlns:a16="http://schemas.microsoft.com/office/drawing/2014/main" id="{FD943225-C9E3-4BC1-A005-1726C5109717}"/>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 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0" name="Arrow: Right 9">
              <a:extLst>
                <a:ext uri="{FF2B5EF4-FFF2-40B4-BE49-F238E27FC236}">
                  <a16:creationId xmlns:a16="http://schemas.microsoft.com/office/drawing/2014/main" id="{7C27390E-5676-4FAD-B500-0EF58BCEF285}"/>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13D560D8-AC3F-410B-984C-6752F2D0E22E}"/>
              </a:ext>
            </a:extLst>
          </p:cNvPr>
          <p:cNvGrpSpPr/>
          <p:nvPr/>
        </p:nvGrpSpPr>
        <p:grpSpPr>
          <a:xfrm>
            <a:off x="4028303" y="2269524"/>
            <a:ext cx="5684108" cy="691978"/>
            <a:chOff x="4028303" y="2281881"/>
            <a:chExt cx="5684108" cy="691978"/>
          </a:xfrm>
        </p:grpSpPr>
        <p:sp>
          <p:nvSpPr>
            <p:cNvPr id="12" name="Rectangle: Rounded Corners 11">
              <a:extLst>
                <a:ext uri="{FF2B5EF4-FFF2-40B4-BE49-F238E27FC236}">
                  <a16:creationId xmlns:a16="http://schemas.microsoft.com/office/drawing/2014/main" id="{A7DF0235-7F7E-481C-9E1C-C23BAACF5C8A}"/>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&lt; 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3" name="Arrow: Right 12">
              <a:extLst>
                <a:ext uri="{FF2B5EF4-FFF2-40B4-BE49-F238E27FC236}">
                  <a16:creationId xmlns:a16="http://schemas.microsoft.com/office/drawing/2014/main" id="{9D439B45-4AE8-4FB1-8CBE-75ACCF16FCA3}"/>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51268A05-A55F-43F8-B3CB-2F4199FDB969}"/>
              </a:ext>
            </a:extLst>
          </p:cNvPr>
          <p:cNvGrpSpPr/>
          <p:nvPr/>
        </p:nvGrpSpPr>
        <p:grpSpPr>
          <a:xfrm>
            <a:off x="4028303" y="2269524"/>
            <a:ext cx="5684108" cy="691978"/>
            <a:chOff x="4028303" y="2281881"/>
            <a:chExt cx="5684108" cy="691978"/>
          </a:xfrm>
        </p:grpSpPr>
        <p:sp>
          <p:nvSpPr>
            <p:cNvPr id="15" name="Rectangle: Rounded Corners 14">
              <a:extLst>
                <a:ext uri="{FF2B5EF4-FFF2-40B4-BE49-F238E27FC236}">
                  <a16:creationId xmlns:a16="http://schemas.microsoft.com/office/drawing/2014/main" id="{9D60EF02-89A7-4F72-BFE1-EE2A89945D6E}"/>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&lt; 4 ;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Arrow: Right 15">
              <a:extLst>
                <a:ext uri="{FF2B5EF4-FFF2-40B4-BE49-F238E27FC236}">
                  <a16:creationId xmlns:a16="http://schemas.microsoft.com/office/drawing/2014/main" id="{8AE55394-0001-4C7B-AB74-17133DE08D66}"/>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E8AC33A-D117-4BC9-A377-65F8E8BB5EDE}"/>
              </a:ext>
            </a:extLst>
          </p:cNvPr>
          <p:cNvGrpSpPr/>
          <p:nvPr/>
        </p:nvGrpSpPr>
        <p:grpSpPr>
          <a:xfrm>
            <a:off x="7377622" y="4589374"/>
            <a:ext cx="2167713" cy="1028844"/>
            <a:chOff x="7377622" y="4589374"/>
            <a:chExt cx="2167713" cy="1028844"/>
          </a:xfrm>
        </p:grpSpPr>
        <p:pic>
          <p:nvPicPr>
            <p:cNvPr id="18" name="Picture 17">
              <a:extLst>
                <a:ext uri="{FF2B5EF4-FFF2-40B4-BE49-F238E27FC236}">
                  <a16:creationId xmlns:a16="http://schemas.microsoft.com/office/drawing/2014/main" id="{7EB3E94C-FC68-47C4-AEE9-9F82C1CC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070" y="4589374"/>
              <a:ext cx="1181265" cy="1028844"/>
            </a:xfrm>
            <a:prstGeom prst="rect">
              <a:avLst/>
            </a:prstGeom>
          </p:spPr>
        </p:pic>
        <p:sp>
          <p:nvSpPr>
            <p:cNvPr id="19" name="Arrow: Right 18">
              <a:extLst>
                <a:ext uri="{FF2B5EF4-FFF2-40B4-BE49-F238E27FC236}">
                  <a16:creationId xmlns:a16="http://schemas.microsoft.com/office/drawing/2014/main" id="{0D4C507A-7C33-48A9-BF11-42024EE71EEB}"/>
                </a:ext>
              </a:extLst>
            </p:cNvPr>
            <p:cNvSpPr/>
            <p:nvPr/>
          </p:nvSpPr>
          <p:spPr>
            <a:xfrm>
              <a:off x="7377622" y="4812417"/>
              <a:ext cx="875899" cy="5827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308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 presetClass="exit" presetSubtype="0" fill="hold" nodeType="with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0-#ppt_w/2"/>
                                          </p:val>
                                        </p:tav>
                                        <p:tav tm="100000">
                                          <p:val>
                                            <p:strVal val="#ppt_x"/>
                                          </p:val>
                                        </p:tav>
                                      </p:tavLst>
                                    </p:anim>
                                    <p:anim calcmode="lin" valueType="num">
                                      <p:cBhvr additive="base">
                                        <p:cTn id="7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537-F503-46FB-A9AD-0EED2D8EDBAD}"/>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4AFE2E58-031C-4320-8589-6AFBB00B5E21}"/>
              </a:ext>
            </a:extLst>
          </p:cNvPr>
          <p:cNvSpPr>
            <a:spLocks noGrp="1"/>
          </p:cNvSpPr>
          <p:nvPr>
            <p:ph idx="1"/>
          </p:nvPr>
        </p:nvSpPr>
        <p:spPr>
          <a:xfrm>
            <a:off x="838200" y="1159330"/>
            <a:ext cx="10515600" cy="5017633"/>
          </a:xfrm>
        </p:spPr>
        <p:txBody>
          <a:bodyPr>
            <a:normAutofit/>
          </a:bodyPr>
          <a:lstStyle/>
          <a:p>
            <a:r>
              <a:rPr lang="nl-BE" dirty="0" err="1"/>
              <a:t>while</a:t>
            </a:r>
            <a:endParaRPr lang="nl-BE" dirty="0"/>
          </a:p>
          <a:p>
            <a:pPr lvl="1"/>
            <a:r>
              <a:rPr lang="nl-BE" dirty="0"/>
              <a:t>De iteratie wordt uitgevoerd zolang de conditie </a:t>
            </a:r>
            <a:r>
              <a:rPr lang="nl-BE" dirty="0" err="1"/>
              <a:t>true</a:t>
            </a:r>
            <a:r>
              <a:rPr lang="nl-BE" dirty="0"/>
              <a:t> is.</a:t>
            </a:r>
          </a:p>
          <a:p>
            <a:pPr lvl="1"/>
            <a:r>
              <a:rPr lang="nl-BE" dirty="0"/>
              <a:t>De expressie wordt getest voor elke aanvang van de loop.</a:t>
            </a:r>
          </a:p>
          <a:p>
            <a:pPr marL="914400" lvl="2" indent="0">
              <a:buNone/>
            </a:pP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dirty="0"/>
          </a:p>
          <a:p>
            <a:pPr lvl="1"/>
            <a:r>
              <a:rPr lang="nl-BE" dirty="0"/>
              <a:t> Pas op voor oneindige loops!</a:t>
            </a:r>
          </a:p>
          <a:p>
            <a:r>
              <a:rPr lang="nl-BE" dirty="0"/>
              <a:t>do … </a:t>
            </a:r>
            <a:r>
              <a:rPr lang="nl-BE" dirty="0" err="1"/>
              <a:t>while</a:t>
            </a:r>
            <a:endParaRPr lang="nl-BE" dirty="0"/>
          </a:p>
          <a:p>
            <a:pPr lvl="1"/>
            <a:r>
              <a:rPr lang="nl-BE" dirty="0"/>
              <a:t>Hetzelfde maar omgekeerd: de expressie wordt op het einde van de loop geëvalueerd</a:t>
            </a:r>
            <a:r>
              <a:rPr lang="en-US" dirty="0"/>
              <a:t>.</a:t>
            </a:r>
          </a:p>
          <a:p>
            <a:pPr marL="914400" lvl="2" indent="0">
              <a:buNone/>
            </a:pPr>
            <a:r>
              <a:rPr lang="en-US" sz="1600" dirty="0">
                <a:solidFill>
                  <a:srgbClr val="0000FF"/>
                </a:solidFill>
                <a:latin typeface="Consolas" panose="020B0609020204030204" pitchFamily="49" charset="0"/>
              </a:rPr>
              <a:t>do</a:t>
            </a:r>
            <a:r>
              <a:rPr lang="en-US" sz="1600" dirty="0">
                <a:solidFill>
                  <a:srgbClr val="000000"/>
                </a:solidFill>
                <a:latin typeface="Consolas" panose="020B0609020204030204" pitchFamily="49" charset="0"/>
              </a:rPr>
              <a:t> {</a:t>
            </a:r>
          </a:p>
          <a:p>
            <a:pPr marL="914400" lvl="2" indent="0">
              <a:buNone/>
            </a:pPr>
            <a:r>
              <a:rPr lang="en-US" b="1"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a:t>
            </a:r>
            <a:endParaRPr lang="en-US" sz="1800" dirty="0"/>
          </a:p>
          <a:p>
            <a:pPr lvl="1"/>
            <a:endParaRPr lang="en-US" dirty="0"/>
          </a:p>
        </p:txBody>
      </p:sp>
    </p:spTree>
    <p:extLst>
      <p:ext uri="{BB962C8B-B14F-4D97-AF65-F5344CB8AC3E}">
        <p14:creationId xmlns:p14="http://schemas.microsoft.com/office/powerpoint/2010/main" val="4276646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7E38-8561-4274-A0C1-626ECD36A59C}"/>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926099A1-5F8A-46DE-B295-F695650ACA56}"/>
              </a:ext>
            </a:extLst>
          </p:cNvPr>
          <p:cNvSpPr>
            <a:spLocks noGrp="1"/>
          </p:cNvSpPr>
          <p:nvPr>
            <p:ph idx="1"/>
          </p:nvPr>
        </p:nvSpPr>
        <p:spPr>
          <a:xfrm>
            <a:off x="838200" y="1386038"/>
            <a:ext cx="10515600" cy="4790925"/>
          </a:xfrm>
        </p:spPr>
        <p:txBody>
          <a:bodyPr/>
          <a:lstStyle/>
          <a:p>
            <a:r>
              <a:rPr lang="en-US" dirty="0"/>
              <a:t>De foreach loop</a:t>
            </a:r>
          </a:p>
          <a:p>
            <a:pPr lvl="1"/>
            <a:r>
              <a:rPr lang="nl-BE"/>
              <a:t>Iteraties </a:t>
            </a:r>
            <a:r>
              <a:rPr lang="nl-BE" dirty="0"/>
              <a:t>over elk element in een ‘</a:t>
            </a:r>
            <a:r>
              <a:rPr lang="nl-BE" dirty="0" err="1"/>
              <a:t>enumerable</a:t>
            </a:r>
            <a:r>
              <a:rPr lang="nl-BE" dirty="0"/>
              <a:t>’ object, zoals array, lijsten, string.</a:t>
            </a:r>
          </a:p>
          <a:p>
            <a:pPr lvl="1"/>
            <a:r>
              <a:rPr lang="nl-BE" dirty="0"/>
              <a:t>De </a:t>
            </a:r>
            <a:r>
              <a:rPr lang="nl-BE" dirty="0" err="1"/>
              <a:t>foreach</a:t>
            </a:r>
            <a:r>
              <a:rPr lang="nl-BE" dirty="0"/>
              <a:t> evalueert elk element die dit </a:t>
            </a:r>
            <a:r>
              <a:rPr lang="nl-BE" dirty="0" err="1"/>
              <a:t>enumerable</a:t>
            </a:r>
            <a:r>
              <a:rPr lang="nl-BE" dirty="0"/>
              <a:t> object bevat.</a:t>
            </a:r>
          </a:p>
          <a:p>
            <a:pPr marL="1371600" lvl="3" indent="0">
              <a:buNone/>
            </a:pPr>
            <a:r>
              <a:rPr lang="nl-BE" sz="1600" dirty="0">
                <a:solidFill>
                  <a:srgbClr val="0000FF"/>
                </a:solidFill>
                <a:latin typeface="Consolas" panose="020B0609020204030204" pitchFamily="49" charset="0"/>
              </a:rPr>
              <a:t>string</a:t>
            </a:r>
            <a:r>
              <a:rPr lang="nl-BE" sz="1600" dirty="0">
                <a:solidFill>
                  <a:srgbClr val="000000"/>
                </a:solidFill>
                <a:latin typeface="Consolas" panose="020B0609020204030204" pitchFamily="49" charset="0"/>
              </a:rPr>
              <a:t> content = </a:t>
            </a:r>
            <a:r>
              <a:rPr lang="nl-BE" sz="1600" dirty="0">
                <a:solidFill>
                  <a:srgbClr val="A31515"/>
                </a:solidFill>
                <a:latin typeface="Consolas" panose="020B0609020204030204" pitchFamily="49" charset="0"/>
              </a:rPr>
              <a:t>"</a:t>
            </a:r>
            <a:r>
              <a:rPr lang="nl-BE" sz="1600" dirty="0" err="1">
                <a:solidFill>
                  <a:srgbClr val="A31515"/>
                </a:solidFill>
                <a:latin typeface="Consolas" panose="020B0609020204030204" pitchFamily="49" charset="0"/>
              </a:rPr>
              <a:t>hottentottententententoonstelling</a:t>
            </a:r>
            <a:r>
              <a:rPr lang="nl-BE" sz="1600" dirty="0">
                <a:solidFill>
                  <a:srgbClr val="A31515"/>
                </a:solidFill>
                <a:latin typeface="Consolas" panose="020B0609020204030204" pitchFamily="49" charset="0"/>
              </a:rPr>
              <a:t>"</a:t>
            </a:r>
            <a:r>
              <a:rPr lang="nl-BE" sz="1600" dirty="0">
                <a:solidFill>
                  <a:srgbClr val="000000"/>
                </a:solidFill>
                <a:latin typeface="Consolas" panose="020B0609020204030204" pitchFamily="49" charset="0"/>
              </a:rPr>
              <a:t>;</a:t>
            </a:r>
          </a:p>
          <a:p>
            <a:pPr marL="1371600" lvl="3" indent="0">
              <a:buNone/>
            </a:pPr>
            <a:r>
              <a:rPr lang="nl-BE" sz="1600" dirty="0" err="1">
                <a:solidFill>
                  <a:srgbClr val="0000FF"/>
                </a:solidFill>
                <a:latin typeface="Consolas" panose="020B0609020204030204" pitchFamily="49" charset="0"/>
              </a:rPr>
              <a:t>foreach</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char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a:t>
            </a:r>
            <a:r>
              <a:rPr lang="nl-BE" sz="1600" dirty="0">
                <a:solidFill>
                  <a:srgbClr val="0000FF"/>
                </a:solidFill>
                <a:latin typeface="Consolas" panose="020B0609020204030204" pitchFamily="49" charset="0"/>
              </a:rPr>
              <a:t>in</a:t>
            </a:r>
            <a:r>
              <a:rPr lang="nl-BE" sz="1600" dirty="0">
                <a:solidFill>
                  <a:srgbClr val="000000"/>
                </a:solidFill>
                <a:latin typeface="Consolas" panose="020B0609020204030204" pitchFamily="49" charset="0"/>
              </a:rPr>
              <a:t> content) {</a:t>
            </a:r>
          </a:p>
          <a:p>
            <a:pPr marL="1371600" lvl="3"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 </a:t>
            </a:r>
            <a:r>
              <a:rPr lang="nl-BE" sz="1600" dirty="0">
                <a:solidFill>
                  <a:srgbClr val="A31515"/>
                </a:solidFill>
                <a:latin typeface="Consolas" panose="020B0609020204030204" pitchFamily="49" charset="0"/>
              </a:rPr>
              <a:t>" "</a:t>
            </a:r>
            <a:r>
              <a:rPr lang="nl-BE" sz="1600" dirty="0">
                <a:solidFill>
                  <a:srgbClr val="000000"/>
                </a:solidFill>
                <a:latin typeface="Consolas" panose="020B0609020204030204" pitchFamily="49" charset="0"/>
              </a:rPr>
              <a:t>);</a:t>
            </a:r>
          </a:p>
          <a:p>
            <a:pPr marL="1371600" lvl="3" indent="0">
              <a:buNone/>
            </a:pPr>
            <a:r>
              <a:rPr lang="nl-BE" sz="1600" dirty="0">
                <a:solidFill>
                  <a:srgbClr val="000000"/>
                </a:solidFill>
                <a:latin typeface="Consolas" panose="020B0609020204030204" pitchFamily="49" charset="0"/>
              </a:rPr>
              <a:t>}</a:t>
            </a:r>
            <a:endParaRPr lang="nl-BE" sz="1600" dirty="0"/>
          </a:p>
          <a:p>
            <a:pPr lvl="1"/>
            <a:endParaRPr lang="en-US" dirty="0"/>
          </a:p>
        </p:txBody>
      </p:sp>
      <p:grpSp>
        <p:nvGrpSpPr>
          <p:cNvPr id="7" name="Group 6">
            <a:extLst>
              <a:ext uri="{FF2B5EF4-FFF2-40B4-BE49-F238E27FC236}">
                <a16:creationId xmlns:a16="http://schemas.microsoft.com/office/drawing/2014/main" id="{408CB3D2-2BA5-4D32-9111-C8FFABEE77EC}"/>
              </a:ext>
            </a:extLst>
          </p:cNvPr>
          <p:cNvGrpSpPr/>
          <p:nvPr/>
        </p:nvGrpSpPr>
        <p:grpSpPr>
          <a:xfrm>
            <a:off x="1633918" y="3913307"/>
            <a:ext cx="8192643" cy="798835"/>
            <a:chOff x="1739796" y="3740053"/>
            <a:chExt cx="8192643" cy="798835"/>
          </a:xfrm>
        </p:grpSpPr>
        <p:pic>
          <p:nvPicPr>
            <p:cNvPr id="5" name="Picture 4">
              <a:extLst>
                <a:ext uri="{FF2B5EF4-FFF2-40B4-BE49-F238E27FC236}">
                  <a16:creationId xmlns:a16="http://schemas.microsoft.com/office/drawing/2014/main" id="{768C625F-6CA3-4862-AFC8-084505E00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96" y="4186414"/>
              <a:ext cx="8192643" cy="352474"/>
            </a:xfrm>
            <a:prstGeom prst="rect">
              <a:avLst/>
            </a:prstGeom>
          </p:spPr>
        </p:pic>
        <p:sp>
          <p:nvSpPr>
            <p:cNvPr id="6" name="Arrow: Right 5">
              <a:extLst>
                <a:ext uri="{FF2B5EF4-FFF2-40B4-BE49-F238E27FC236}">
                  <a16:creationId xmlns:a16="http://schemas.microsoft.com/office/drawing/2014/main" id="{4CE0884B-AB0D-498A-8AF4-322AF7F0F8A8}"/>
                </a:ext>
              </a:extLst>
            </p:cNvPr>
            <p:cNvSpPr/>
            <p:nvPr/>
          </p:nvSpPr>
          <p:spPr>
            <a:xfrm rot="5400000">
              <a:off x="5750880" y="3581451"/>
              <a:ext cx="352474" cy="6696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646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C165-35BE-49D4-AB0E-11B269683C51}"/>
              </a:ext>
            </a:extLst>
          </p:cNvPr>
          <p:cNvSpPr>
            <a:spLocks noGrp="1"/>
          </p:cNvSpPr>
          <p:nvPr>
            <p:ph type="title"/>
          </p:nvPr>
        </p:nvSpPr>
        <p:spPr>
          <a:xfrm>
            <a:off x="838200" y="211756"/>
            <a:ext cx="10515600" cy="635267"/>
          </a:xfrm>
        </p:spPr>
        <p:txBody>
          <a:bodyPr>
            <a:normAutofit fontScale="90000"/>
          </a:bodyPr>
          <a:lstStyle/>
          <a:p>
            <a:r>
              <a:rPr lang="en-US" dirty="0"/>
              <a:t>Jump statements</a:t>
            </a:r>
          </a:p>
        </p:txBody>
      </p:sp>
      <p:sp>
        <p:nvSpPr>
          <p:cNvPr id="3" name="Content Placeholder 2">
            <a:extLst>
              <a:ext uri="{FF2B5EF4-FFF2-40B4-BE49-F238E27FC236}">
                <a16:creationId xmlns:a16="http://schemas.microsoft.com/office/drawing/2014/main" id="{9106895E-5A3C-41B8-A911-8D6FFF12705F}"/>
              </a:ext>
            </a:extLst>
          </p:cNvPr>
          <p:cNvSpPr>
            <a:spLocks noGrp="1"/>
          </p:cNvSpPr>
          <p:nvPr>
            <p:ph idx="1"/>
          </p:nvPr>
        </p:nvSpPr>
        <p:spPr>
          <a:xfrm>
            <a:off x="838200" y="962526"/>
            <a:ext cx="10515600" cy="5611530"/>
          </a:xfrm>
        </p:spPr>
        <p:txBody>
          <a:bodyPr>
            <a:normAutofit/>
          </a:bodyPr>
          <a:lstStyle/>
          <a:p>
            <a:r>
              <a:rPr lang="nl-BE" dirty="0"/>
              <a:t>break</a:t>
            </a:r>
          </a:p>
          <a:p>
            <a:pPr lvl="1"/>
            <a:r>
              <a:rPr lang="nl-BE" dirty="0"/>
              <a:t>Beëindigt de uitvoering van een iteratie of een switch statement.</a:t>
            </a:r>
          </a:p>
          <a:p>
            <a:pPr marL="914400" lvl="2" indent="0">
              <a:buNone/>
            </a:pPr>
            <a:r>
              <a:rPr lang="nl-BE" sz="1600" dirty="0" err="1">
                <a:solidFill>
                  <a:srgbClr val="0000FF"/>
                </a:solidFill>
                <a:latin typeface="Consolas" panose="020B0609020204030204" pitchFamily="49" charset="0"/>
              </a:rPr>
              <a:t>while</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true</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   </a:t>
            </a:r>
            <a:r>
              <a:rPr lang="nl-BE" sz="1600" dirty="0" err="1">
                <a:solidFill>
                  <a:srgbClr val="0000FF"/>
                </a:solidFill>
                <a:latin typeface="Consolas" panose="020B0609020204030204" pitchFamily="49" charset="0"/>
              </a:rPr>
              <a:t>if</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DateTime.Now.Hour</a:t>
            </a:r>
            <a:r>
              <a:rPr lang="nl-BE" sz="1600" dirty="0">
                <a:solidFill>
                  <a:srgbClr val="000000"/>
                </a:solidFill>
                <a:latin typeface="Consolas" panose="020B0609020204030204" pitchFamily="49" charset="0"/>
              </a:rPr>
              <a:t> &gt; 10) </a:t>
            </a:r>
            <a:r>
              <a:rPr lang="nl-BE" sz="1600" dirty="0">
                <a:solidFill>
                  <a:srgbClr val="0000FF"/>
                </a:solidFill>
                <a:latin typeface="Consolas" panose="020B0609020204030204" pitchFamily="49" charset="0"/>
              </a:rPr>
              <a:t>break</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a:t>
            </a:r>
            <a:endParaRPr lang="nl-BE" sz="1600" dirty="0"/>
          </a:p>
          <a:p>
            <a:r>
              <a:rPr lang="nl-BE" dirty="0"/>
              <a:t>continue</a:t>
            </a:r>
          </a:p>
          <a:p>
            <a:pPr lvl="1"/>
            <a:r>
              <a:rPr lang="nl-BE" dirty="0"/>
              <a:t>Slaat in een iteratie de rest van het statement over en begint onmiddellijk aan de volgende iteratie.</a:t>
            </a:r>
          </a:p>
          <a:p>
            <a:r>
              <a:rPr lang="nl-BE" dirty="0"/>
              <a:t>Return</a:t>
            </a:r>
          </a:p>
          <a:p>
            <a:pPr lvl="1"/>
            <a:r>
              <a:rPr lang="nl-BE" dirty="0"/>
              <a:t>Verlaat de functie en geeft eventueel een waarde terug. </a:t>
            </a:r>
          </a:p>
          <a:p>
            <a:r>
              <a:rPr lang="nl-BE" dirty="0" err="1"/>
              <a:t>goto</a:t>
            </a:r>
            <a:endParaRPr lang="nl-BE" dirty="0"/>
          </a:p>
          <a:p>
            <a:pPr lvl="1"/>
            <a:r>
              <a:rPr lang="nl-BE" dirty="0"/>
              <a:t>Springt naar een label.</a:t>
            </a:r>
          </a:p>
          <a:p>
            <a:pPr marL="914400" lvl="2" indent="0">
              <a:buNone/>
            </a:pPr>
            <a:r>
              <a:rPr lang="en-US" sz="1600" dirty="0">
                <a:solidFill>
                  <a:srgbClr val="000000"/>
                </a:solidFill>
                <a:latin typeface="Consolas" panose="020B0609020204030204" pitchFamily="49" charset="0"/>
              </a:rPr>
              <a:t>begin:</a:t>
            </a:r>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DateTime.Now.Minute</a:t>
            </a:r>
            <a:r>
              <a:rPr lang="en-US" sz="1600" dirty="0">
                <a:solidFill>
                  <a:srgbClr val="000000"/>
                </a:solidFill>
                <a:latin typeface="Consolas" panose="020B0609020204030204" pitchFamily="49" charset="0"/>
              </a:rPr>
              <a:t> == 10) </a:t>
            </a:r>
            <a:r>
              <a:rPr lang="en-US" sz="1600" dirty="0" err="1">
                <a:solidFill>
                  <a:srgbClr val="0000FF"/>
                </a:solidFill>
                <a:latin typeface="Consolas" panose="020B0609020204030204" pitchFamily="49" charset="0"/>
              </a:rPr>
              <a:t>goto</a:t>
            </a:r>
            <a:r>
              <a:rPr lang="en-US" sz="1600" dirty="0">
                <a:solidFill>
                  <a:srgbClr val="000000"/>
                </a:solidFill>
                <a:latin typeface="Consolas" panose="020B0609020204030204" pitchFamily="49" charset="0"/>
              </a:rPr>
              <a:t> begin;</a:t>
            </a:r>
            <a:endParaRPr lang="en-US" sz="1600" dirty="0"/>
          </a:p>
          <a:p>
            <a:pPr lvl="1"/>
            <a:endParaRPr lang="en-US" dirty="0"/>
          </a:p>
        </p:txBody>
      </p:sp>
    </p:spTree>
    <p:extLst>
      <p:ext uri="{BB962C8B-B14F-4D97-AF65-F5344CB8AC3E}">
        <p14:creationId xmlns:p14="http://schemas.microsoft.com/office/powerpoint/2010/main" val="24295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8" b="238"/>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Hard </a:t>
            </a:r>
            <a:r>
              <a:rPr lang="nl-NL" sz="4800" b="1" dirty="0" err="1"/>
              <a:t>coded</a:t>
            </a:r>
            <a:r>
              <a:rPr lang="nl-NL" sz="4800" b="1" dirty="0"/>
              <a:t> data</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745005"/>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a:t>Constanten</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159330"/>
            <a:ext cx="10515600" cy="5017633"/>
          </a:xfrm>
        </p:spPr>
        <p:txBody>
          <a:bodyPr/>
          <a:lstStyle/>
          <a:p>
            <a:r>
              <a:rPr lang="nl-BE" dirty="0"/>
              <a:t>Is een ‘</a:t>
            </a:r>
            <a:r>
              <a:rPr lang="nl-BE" dirty="0" err="1"/>
              <a:t>static</a:t>
            </a:r>
            <a:r>
              <a:rPr lang="nl-BE" dirty="0"/>
              <a:t> field’ dat nooit veranderd kan worden.</a:t>
            </a:r>
          </a:p>
          <a:p>
            <a:r>
              <a:rPr lang="nl-BE" dirty="0"/>
              <a:t>Een constante wordt door de compiler rechtstreeks als waarde in de IL geplaatst.</a:t>
            </a:r>
          </a:p>
          <a:p>
            <a:r>
              <a:rPr lang="nl-BE" dirty="0"/>
              <a:t>Een constante moet één van volgende ingebouwde types zijn: integers, </a:t>
            </a:r>
            <a:r>
              <a:rPr lang="nl-BE" dirty="0" err="1"/>
              <a:t>reals</a:t>
            </a:r>
            <a:r>
              <a:rPr lang="nl-BE" dirty="0"/>
              <a:t>, </a:t>
            </a:r>
            <a:r>
              <a:rPr lang="nl-BE" dirty="0" err="1"/>
              <a:t>bool</a:t>
            </a:r>
            <a:r>
              <a:rPr lang="nl-BE" dirty="0"/>
              <a:t>, </a:t>
            </a:r>
            <a:r>
              <a:rPr lang="nl-BE" dirty="0" err="1"/>
              <a:t>char</a:t>
            </a:r>
            <a:r>
              <a:rPr lang="nl-BE" dirty="0"/>
              <a:t> of string.</a:t>
            </a:r>
          </a:p>
          <a:p>
            <a:r>
              <a:rPr lang="nl-BE" dirty="0"/>
              <a:t>De creatie van een constant veld gebeurt met het </a:t>
            </a:r>
            <a:r>
              <a:rPr lang="nl-BE" dirty="0" err="1"/>
              <a:t>keyword</a:t>
            </a:r>
            <a:r>
              <a:rPr lang="nl-BE" dirty="0"/>
              <a:t> ‘</a:t>
            </a:r>
            <a:r>
              <a:rPr lang="nl-BE" b="1" dirty="0" err="1"/>
              <a:t>const</a:t>
            </a:r>
            <a:r>
              <a:rPr lang="nl-BE" dirty="0"/>
              <a:t>’</a:t>
            </a:r>
          </a:p>
          <a:p>
            <a:pPr marL="0" indent="0">
              <a:buNone/>
            </a:pPr>
            <a:endParaRPr lang="nl-BE" dirty="0"/>
          </a:p>
          <a:p>
            <a:pPr lvl="2"/>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DefaultLength</a:t>
            </a:r>
            <a:r>
              <a:rPr lang="en-US" dirty="0">
                <a:solidFill>
                  <a:srgbClr val="000000"/>
                </a:solidFill>
                <a:latin typeface="Consolas" panose="020B0609020204030204" pitchFamily="49" charset="0"/>
              </a:rPr>
              <a:t> = 100;</a:t>
            </a:r>
            <a:endParaRPr lang="nl-BE" dirty="0"/>
          </a:p>
          <a:p>
            <a:endParaRPr lang="nl-BE" dirty="0"/>
          </a:p>
          <a:p>
            <a:r>
              <a:rPr lang="nl-BE" dirty="0"/>
              <a:t>We kunnen ev. ook een constante declareren in een functie.</a:t>
            </a:r>
          </a:p>
        </p:txBody>
      </p:sp>
    </p:spTree>
    <p:extLst>
      <p:ext uri="{BB962C8B-B14F-4D97-AF65-F5344CB8AC3E}">
        <p14:creationId xmlns:p14="http://schemas.microsoft.com/office/powerpoint/2010/main" val="251114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lstStyle/>
          <a:p>
            <a:r>
              <a:rPr lang="nl-BE" dirty="0"/>
              <a:t>Een </a:t>
            </a:r>
            <a:r>
              <a:rPr lang="nl-BE" dirty="0" err="1"/>
              <a:t>enum</a:t>
            </a:r>
            <a:r>
              <a:rPr lang="nl-BE" dirty="0"/>
              <a:t> is een value type dat toelaat om een groep constanten te creëren.</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green, blue };</a:t>
            </a:r>
            <a:endParaRPr lang="nl-BE" dirty="0"/>
          </a:p>
          <a:p>
            <a:r>
              <a:rPr lang="nl-BE" dirty="0"/>
              <a:t>Elke </a:t>
            </a:r>
            <a:r>
              <a:rPr lang="nl-BE" dirty="0" err="1"/>
              <a:t>enum</a:t>
            </a:r>
            <a:r>
              <a:rPr lang="nl-BE" dirty="0"/>
              <a:t> heeft onderliggend een int type. </a:t>
            </a:r>
          </a:p>
          <a:p>
            <a:r>
              <a:rPr lang="nl-BE" dirty="0"/>
              <a:t>Het is ook mogelijk om elk lid een aangepaste waarde te geven tijdens de declaratie.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1, green = 2, blue = 3 };</a:t>
            </a:r>
            <a:endParaRPr lang="nl-BE" sz="1600" dirty="0"/>
          </a:p>
          <a:p>
            <a:r>
              <a:rPr lang="nl-BE" dirty="0"/>
              <a:t>Het is ook mogelijk om het datatype van een </a:t>
            </a:r>
            <a:r>
              <a:rPr lang="nl-BE" dirty="0" err="1"/>
              <a:t>enum</a:t>
            </a:r>
            <a:r>
              <a:rPr lang="nl-BE" dirty="0"/>
              <a:t> te wijzigen in een alternatief integer type.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byte</a:t>
            </a:r>
            <a:r>
              <a:rPr lang="en-US" sz="1600" dirty="0">
                <a:solidFill>
                  <a:srgbClr val="000000"/>
                </a:solidFill>
                <a:latin typeface="Consolas" panose="020B0609020204030204" pitchFamily="49" charset="0"/>
              </a:rPr>
              <a:t> { red , green = 2, blue  };</a:t>
            </a:r>
            <a:endParaRPr lang="nl-BE" sz="1600" dirty="0"/>
          </a:p>
          <a:p>
            <a:endParaRPr lang="nl-BE" dirty="0"/>
          </a:p>
        </p:txBody>
      </p:sp>
    </p:spTree>
    <p:extLst>
      <p:ext uri="{BB962C8B-B14F-4D97-AF65-F5344CB8AC3E}">
        <p14:creationId xmlns:p14="http://schemas.microsoft.com/office/powerpoint/2010/main" val="35254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895719"/>
            <a:ext cx="10515600" cy="5768692"/>
          </a:xfrm>
        </p:spPr>
        <p:txBody>
          <a:bodyPr>
            <a:normAutofit/>
          </a:bodyPr>
          <a:lstStyle/>
          <a:p>
            <a:r>
              <a:rPr lang="nl-BE" dirty="0"/>
              <a:t>Conversie</a:t>
            </a:r>
          </a:p>
          <a:p>
            <a:pPr lvl="1"/>
            <a:r>
              <a:rPr lang="nl-BE" dirty="0"/>
              <a:t>Men kan een </a:t>
            </a:r>
            <a:r>
              <a:rPr lang="nl-BE" dirty="0" err="1"/>
              <a:t>enum</a:t>
            </a:r>
            <a:r>
              <a:rPr lang="nl-BE" dirty="0"/>
              <a:t> instantie </a:t>
            </a:r>
            <a:r>
              <a:rPr lang="nl-BE" b="1" dirty="0"/>
              <a:t>expliciet</a:t>
            </a:r>
            <a:r>
              <a:rPr lang="nl-BE" dirty="0"/>
              <a:t> casten </a:t>
            </a:r>
            <a:r>
              <a:rPr lang="nl-BE" b="1" dirty="0"/>
              <a:t>van</a:t>
            </a:r>
            <a:r>
              <a:rPr lang="nl-BE" dirty="0"/>
              <a:t> en </a:t>
            </a:r>
            <a:r>
              <a:rPr lang="nl-BE" b="1" dirty="0"/>
              <a:t>naar</a:t>
            </a:r>
            <a:r>
              <a:rPr lang="nl-BE" dirty="0"/>
              <a:t> het </a:t>
            </a:r>
            <a:r>
              <a:rPr lang="nl-BE" b="1" dirty="0"/>
              <a:t>onderliggende</a:t>
            </a:r>
            <a:r>
              <a:rPr lang="nl-BE" dirty="0"/>
              <a:t> </a:t>
            </a:r>
            <a:r>
              <a:rPr lang="nl-BE" b="1" dirty="0"/>
              <a:t>type</a:t>
            </a:r>
            <a:r>
              <a:rPr lang="nl-BE" dirty="0"/>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Colors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Colors.red</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1</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red</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1;</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green</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endParaRPr lang="nl-BE" sz="1400" dirty="0"/>
          </a:p>
          <a:p>
            <a:pPr lvl="1"/>
            <a:r>
              <a:rPr lang="nl-BE" dirty="0"/>
              <a:t>Indien men een verkeerde cast doet zal de CLR </a:t>
            </a:r>
            <a:r>
              <a:rPr lang="nl-BE" sz="3200" b="1" dirty="0"/>
              <a:t>geen</a:t>
            </a:r>
            <a:r>
              <a:rPr lang="nl-BE" dirty="0"/>
              <a:t> </a:t>
            </a:r>
            <a:r>
              <a:rPr lang="nl-BE" dirty="0" err="1"/>
              <a:t>Exception</a:t>
            </a:r>
            <a:r>
              <a:rPr lang="nl-BE" dirty="0"/>
              <a:t> genereren maar aan het onderliggende type gewoon de waarde toekennen.</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255;</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b="1" dirty="0">
                <a:solidFill>
                  <a:srgbClr val="C00000"/>
                </a:solidFill>
                <a:latin typeface="Consolas" panose="020B0609020204030204" pitchFamily="49" charset="0"/>
              </a:rPr>
              <a:t>// 255 !!!</a:t>
            </a:r>
            <a:endParaRPr lang="nl-BE" sz="1400" b="1" dirty="0">
              <a:solidFill>
                <a:srgbClr val="C00000"/>
              </a:solidFill>
            </a:endParaRPr>
          </a:p>
        </p:txBody>
      </p:sp>
    </p:spTree>
    <p:extLst>
      <p:ext uri="{BB962C8B-B14F-4D97-AF65-F5344CB8AC3E}">
        <p14:creationId xmlns:p14="http://schemas.microsoft.com/office/powerpoint/2010/main" val="1644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199" y="895719"/>
            <a:ext cx="10900719" cy="5768692"/>
          </a:xfrm>
        </p:spPr>
        <p:txBody>
          <a:bodyPr>
            <a:normAutofit/>
          </a:bodyPr>
          <a:lstStyle/>
          <a:p>
            <a:r>
              <a:rPr lang="nl-BE" dirty="0" err="1"/>
              <a:t>Flags</a:t>
            </a:r>
            <a:endParaRPr lang="nl-BE" dirty="0"/>
          </a:p>
          <a:p>
            <a:pPr lvl="1"/>
            <a:r>
              <a:rPr lang="nl-BE" dirty="0"/>
              <a:t>Indien men waarden van een </a:t>
            </a:r>
            <a:r>
              <a:rPr lang="nl-BE" dirty="0" err="1"/>
              <a:t>enum</a:t>
            </a:r>
            <a:r>
              <a:rPr lang="nl-BE" dirty="0"/>
              <a:t> wil combineren kan men </a:t>
            </a:r>
            <a:r>
              <a:rPr lang="nl-BE" b="1" dirty="0" err="1"/>
              <a:t>flags</a:t>
            </a:r>
            <a:r>
              <a:rPr lang="nl-BE" dirty="0"/>
              <a:t> gebruiken.</a:t>
            </a:r>
          </a:p>
          <a:p>
            <a:pPr lvl="1"/>
            <a:r>
              <a:rPr lang="nl-BE" dirty="0"/>
              <a:t>Men declareert de waarden in </a:t>
            </a:r>
            <a:r>
              <a:rPr lang="nl-BE" b="1" dirty="0"/>
              <a:t>machten</a:t>
            </a:r>
            <a:r>
              <a:rPr lang="nl-BE" dirty="0"/>
              <a:t> van </a:t>
            </a:r>
            <a:r>
              <a:rPr lang="nl-BE" b="1" dirty="0"/>
              <a:t>2</a:t>
            </a:r>
            <a:r>
              <a:rPr lang="nl-BE" dirty="0"/>
              <a:t> om </a:t>
            </a:r>
            <a:r>
              <a:rPr lang="nl-BE" b="1" dirty="0"/>
              <a:t>binair</a:t>
            </a:r>
            <a:r>
              <a:rPr lang="nl-BE" dirty="0"/>
              <a:t> te </a:t>
            </a:r>
            <a:r>
              <a:rPr lang="nl-BE" b="1" dirty="0"/>
              <a:t>vergelijken.</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p>
          <a:p>
            <a:pPr marL="914400" lvl="2" indent="0">
              <a:buNone/>
            </a:pP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GridLines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GridLines.Right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left"</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top"</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 Grid left</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Left, Right</a:t>
            </a:r>
          </a:p>
          <a:p>
            <a:pPr marL="914400" lvl="2" indent="0">
              <a:buNone/>
            </a:pPr>
            <a:r>
              <a:rPr lang="en-US" sz="1400" dirty="0">
                <a:latin typeface="Consolas" panose="020B0609020204030204" pitchFamily="49" charset="0"/>
              </a:rPr>
              <a:t>}</a:t>
            </a:r>
          </a:p>
          <a:p>
            <a:pPr marL="0" indent="0">
              <a:buNone/>
            </a:pPr>
            <a:r>
              <a:rPr lang="en-US" sz="900" dirty="0">
                <a:solidFill>
                  <a:srgbClr val="000000"/>
                </a:solidFill>
                <a:latin typeface="Consolas" panose="020B0609020204030204" pitchFamily="49" charset="0"/>
              </a:rPr>
              <a:t> </a:t>
            </a:r>
          </a:p>
          <a:p>
            <a:pPr lvl="1"/>
            <a:r>
              <a:rPr lang="nl-BE" dirty="0"/>
              <a:t>Het is ook mogelijk om standaard enkele waarden te </a:t>
            </a:r>
            <a:r>
              <a:rPr lang="nl-BE" b="1" dirty="0"/>
              <a:t>combineren</a:t>
            </a:r>
            <a:r>
              <a:rPr lang="nl-BE" dirty="0"/>
              <a:t> in de declaratie:</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r>
              <a:rPr lang="en-US" sz="1400" dirty="0" err="1">
                <a:solidFill>
                  <a:srgbClr val="000000"/>
                </a:solidFill>
                <a:latin typeface="Consolas" panose="020B0609020204030204" pitchFamily="49" charset="0"/>
              </a:rPr>
              <a:t>LeftAndRight</a:t>
            </a:r>
            <a:r>
              <a:rPr lang="en-US" sz="1400" dirty="0">
                <a:solidFill>
                  <a:srgbClr val="000000"/>
                </a:solidFill>
                <a:latin typeface="Consolas" panose="020B0609020204030204" pitchFamily="49" charset="0"/>
              </a:rPr>
              <a:t> = Left | Right };</a:t>
            </a:r>
            <a:endParaRPr lang="nl-BE" sz="1400" b="1" dirty="0">
              <a:solidFill>
                <a:srgbClr val="C00000"/>
              </a:solidFill>
            </a:endParaRPr>
          </a:p>
        </p:txBody>
      </p:sp>
    </p:spTree>
    <p:extLst>
      <p:ext uri="{BB962C8B-B14F-4D97-AF65-F5344CB8AC3E}">
        <p14:creationId xmlns:p14="http://schemas.microsoft.com/office/powerpoint/2010/main" val="3281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5" end="15"/>
                                            </p:txEl>
                                          </p:spTgt>
                                        </p:tgtEl>
                                        <p:attrNameLst>
                                          <p:attrName>style.visibility</p:attrName>
                                        </p:attrNameLst>
                                      </p:cBhvr>
                                      <p:to>
                                        <p:strVal val="visible"/>
                                      </p:to>
                                    </p:set>
                                    <p:animEffect transition="in" filter="fade">
                                      <p:cBhvr>
                                        <p:cTn id="62" dur="500"/>
                                        <p:tgtEl>
                                          <p:spTgt spid="3">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Effect transition="in" filter="fade">
                                      <p:cBhvr>
                                        <p:cTn id="6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Data collecties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27966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5672-862A-4B2B-8A5E-95B37179C45B}"/>
              </a:ext>
            </a:extLst>
          </p:cNvPr>
          <p:cNvSpPr>
            <a:spLocks noGrp="1"/>
          </p:cNvSpPr>
          <p:nvPr>
            <p:ph type="title"/>
          </p:nvPr>
        </p:nvSpPr>
        <p:spPr>
          <a:xfrm>
            <a:off x="838200" y="249624"/>
            <a:ext cx="10515600" cy="472272"/>
          </a:xfrm>
        </p:spPr>
        <p:txBody>
          <a:bodyPr>
            <a:normAutofit fontScale="90000"/>
          </a:bodyPr>
          <a:lstStyle/>
          <a:p>
            <a:r>
              <a:rPr lang="en-US" dirty="0"/>
              <a:t>Array</a:t>
            </a:r>
          </a:p>
        </p:txBody>
      </p:sp>
      <p:sp>
        <p:nvSpPr>
          <p:cNvPr id="3" name="Content Placeholder 2">
            <a:extLst>
              <a:ext uri="{FF2B5EF4-FFF2-40B4-BE49-F238E27FC236}">
                <a16:creationId xmlns:a16="http://schemas.microsoft.com/office/drawing/2014/main" id="{EAE23AAF-DD46-4C58-838B-7E2C68316EF6}"/>
              </a:ext>
            </a:extLst>
          </p:cNvPr>
          <p:cNvSpPr>
            <a:spLocks noGrp="1"/>
          </p:cNvSpPr>
          <p:nvPr>
            <p:ph idx="1"/>
          </p:nvPr>
        </p:nvSpPr>
        <p:spPr>
          <a:xfrm>
            <a:off x="838200" y="895149"/>
            <a:ext cx="10515600" cy="5823285"/>
          </a:xfrm>
        </p:spPr>
        <p:txBody>
          <a:bodyPr>
            <a:normAutofit/>
          </a:bodyPr>
          <a:lstStyle/>
          <a:p>
            <a:r>
              <a:rPr lang="nl-BE" dirty="0"/>
              <a:t>Een array bevat een vooraf bepaald aantal elementen.</a:t>
            </a:r>
          </a:p>
          <a:p>
            <a:r>
              <a:rPr lang="nl-BE" dirty="0"/>
              <a:t>De elementen worden in een aaneensluitend deel van het geheugen gepositioneerd. Dit zorgt voor een uitstekende </a:t>
            </a:r>
            <a:r>
              <a:rPr lang="nl-BE" dirty="0" err="1"/>
              <a:t>performantie</a:t>
            </a:r>
            <a:r>
              <a:rPr lang="nl-BE" dirty="0"/>
              <a:t>.</a:t>
            </a:r>
          </a:p>
          <a:p>
            <a:r>
              <a:rPr lang="nl-BE" dirty="0"/>
              <a:t>Een array wordt gedeclareerd door het &lt;type&gt; + [] + &lt;naam&gt;</a:t>
            </a:r>
          </a:p>
          <a:p>
            <a:pPr lvl="1"/>
            <a:r>
              <a:rPr lang="nl-BE" dirty="0">
                <a:solidFill>
                  <a:schemeClr val="accent1">
                    <a:lumMod val="75000"/>
                  </a:schemeClr>
                </a:solidFill>
              </a:rPr>
              <a:t>Int</a:t>
            </a:r>
            <a:r>
              <a:rPr lang="nl-BE" dirty="0"/>
              <a:t> [] </a:t>
            </a:r>
            <a:r>
              <a:rPr lang="nl-BE" dirty="0" err="1"/>
              <a:t>myArray</a:t>
            </a:r>
            <a:r>
              <a:rPr lang="nl-BE" dirty="0"/>
              <a:t>;</a:t>
            </a:r>
          </a:p>
          <a:p>
            <a:r>
              <a:rPr lang="nl-BE" dirty="0"/>
              <a:t>Wanneer een instantie wordt aangemaakt moet de exacte grootte worden meegeven.</a:t>
            </a:r>
          </a:p>
          <a:p>
            <a:pPr lvl="1"/>
            <a:r>
              <a:rPr lang="nl-BE" dirty="0">
                <a:solidFill>
                  <a:schemeClr val="accent1">
                    <a:lumMod val="75000"/>
                  </a:schemeClr>
                </a:solidFill>
              </a:rPr>
              <a:t>Int</a:t>
            </a:r>
            <a:r>
              <a:rPr lang="nl-BE" dirty="0"/>
              <a:t> [] </a:t>
            </a:r>
            <a:r>
              <a:rPr lang="nl-BE" dirty="0" err="1"/>
              <a:t>myArray</a:t>
            </a:r>
            <a:r>
              <a:rPr lang="nl-BE" dirty="0"/>
              <a:t>=new </a:t>
            </a:r>
            <a:r>
              <a:rPr lang="nl-BE" dirty="0">
                <a:solidFill>
                  <a:schemeClr val="accent1">
                    <a:lumMod val="75000"/>
                  </a:schemeClr>
                </a:solidFill>
              </a:rPr>
              <a:t>int</a:t>
            </a:r>
            <a:r>
              <a:rPr lang="nl-BE" dirty="0"/>
              <a:t>[20]; =&gt; Een array van 20 integers wordt aangemaakt.</a:t>
            </a:r>
          </a:p>
          <a:p>
            <a:r>
              <a:rPr lang="nl-BE" dirty="0"/>
              <a:t>De grootte van een array kan nadien niet meer worden gewijzigd !</a:t>
            </a:r>
          </a:p>
          <a:p>
            <a:r>
              <a:rPr lang="nl-BE" dirty="0"/>
              <a:t>Bij de creatie van een array wordt elk element </a:t>
            </a:r>
            <a:r>
              <a:rPr lang="nl-BE" dirty="0" err="1"/>
              <a:t>geïnitialiseerd</a:t>
            </a:r>
            <a:r>
              <a:rPr lang="nl-BE" dirty="0"/>
              <a:t> met hun standaard waarde (0 voor int, </a:t>
            </a:r>
            <a:r>
              <a:rPr lang="nl-BE" dirty="0" err="1"/>
              <a:t>null</a:t>
            </a:r>
            <a:r>
              <a:rPr lang="nl-BE" dirty="0"/>
              <a:t> voor reference types).</a:t>
            </a:r>
          </a:p>
          <a:p>
            <a:r>
              <a:rPr lang="nl-BE" dirty="0"/>
              <a:t>We kunnen een array initialiseren met een expressie:</a:t>
            </a:r>
          </a:p>
          <a:p>
            <a:pPr lvl="2"/>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myArray</a:t>
            </a:r>
            <a:r>
              <a:rPr lang="en-US" sz="1800" dirty="0">
                <a:solidFill>
                  <a:srgbClr val="000000"/>
                </a:solidFill>
                <a:latin typeface="Consolas" panose="020B0609020204030204" pitchFamily="49" charset="0"/>
              </a:rPr>
              <a:t> = { 0,1,2,3 };</a:t>
            </a:r>
            <a:endParaRPr lang="nl-BE" sz="1800" dirty="0"/>
          </a:p>
        </p:txBody>
      </p:sp>
    </p:spTree>
    <p:extLst>
      <p:ext uri="{BB962C8B-B14F-4D97-AF65-F5344CB8AC3E}">
        <p14:creationId xmlns:p14="http://schemas.microsoft.com/office/powerpoint/2010/main" val="25774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78A2-BD45-4900-BC7F-CF6605859E21}"/>
              </a:ext>
            </a:extLst>
          </p:cNvPr>
          <p:cNvSpPr>
            <a:spLocks noGrp="1"/>
          </p:cNvSpPr>
          <p:nvPr>
            <p:ph type="title"/>
          </p:nvPr>
        </p:nvSpPr>
        <p:spPr/>
        <p:txBody>
          <a:bodyPr/>
          <a:lstStyle/>
          <a:p>
            <a:r>
              <a:rPr lang="nl-BE" dirty="0"/>
              <a:t>Multidimensionale arrays</a:t>
            </a:r>
          </a:p>
        </p:txBody>
      </p:sp>
      <p:sp>
        <p:nvSpPr>
          <p:cNvPr id="3" name="Content Placeholder 2">
            <a:extLst>
              <a:ext uri="{FF2B5EF4-FFF2-40B4-BE49-F238E27FC236}">
                <a16:creationId xmlns:a16="http://schemas.microsoft.com/office/drawing/2014/main" id="{9B0502CE-EFFB-47A7-AC68-F38A13611943}"/>
              </a:ext>
            </a:extLst>
          </p:cNvPr>
          <p:cNvSpPr>
            <a:spLocks noGrp="1"/>
          </p:cNvSpPr>
          <p:nvPr>
            <p:ph idx="1"/>
          </p:nvPr>
        </p:nvSpPr>
        <p:spPr/>
        <p:txBody>
          <a:bodyPr>
            <a:normAutofit/>
          </a:bodyPr>
          <a:lstStyle/>
          <a:p>
            <a:r>
              <a:rPr lang="en-US" dirty="0"/>
              <a:t>Rectangular</a:t>
            </a:r>
          </a:p>
          <a:p>
            <a:pPr lvl="1"/>
            <a:r>
              <a:rPr lang="nl-BE" dirty="0"/>
              <a:t>Wanneer we de multidimensionale array bij de initialisatie al onmiddellijk een vaste lengte geven</a:t>
            </a:r>
          </a:p>
          <a:p>
            <a:pPr marL="914400" lvl="2"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myMatrix</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[3,4]; </a:t>
            </a:r>
            <a:endParaRPr lang="en-US" sz="1800" dirty="0"/>
          </a:p>
          <a:p>
            <a:pPr lvl="1"/>
            <a:r>
              <a:rPr lang="nl-BE" dirty="0"/>
              <a:t>De </a:t>
            </a:r>
            <a:r>
              <a:rPr lang="nl-BE" b="1" dirty="0" err="1"/>
              <a:t>GetLength</a:t>
            </a:r>
            <a:r>
              <a:rPr lang="nl-BE" b="1" dirty="0"/>
              <a:t>() </a:t>
            </a:r>
            <a:r>
              <a:rPr lang="nl-BE" dirty="0"/>
              <a:t>functie van een array stelt ons in staat om de exacte lengte van alle arrays op te vragen.</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x,y</a:t>
            </a:r>
            <a:r>
              <a:rPr lang="es-ES" sz="1600" dirty="0">
                <a:solidFill>
                  <a:srgbClr val="000000"/>
                </a:solidFill>
                <a:latin typeface="Consolas" panose="020B0609020204030204" pitchFamily="49" charset="0"/>
              </a:rPr>
              <a:t>]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multidimensionale array kan met een expressie aangemaakt worden:</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myArray</a:t>
            </a:r>
            <a:r>
              <a:rPr lang="en-US" sz="1600" dirty="0">
                <a:solidFill>
                  <a:srgbClr val="000000"/>
                </a:solidFill>
                <a:latin typeface="Consolas" panose="020B0609020204030204" pitchFamily="49" charset="0"/>
              </a:rPr>
              <a:t> = { { 0,1,2,3 },{ 2,1,0,3 } };</a:t>
            </a: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34377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F8EA-472F-4055-B0C3-0D79962F5509}"/>
              </a:ext>
            </a:extLst>
          </p:cNvPr>
          <p:cNvSpPr>
            <a:spLocks noGrp="1"/>
          </p:cNvSpPr>
          <p:nvPr>
            <p:ph type="title"/>
          </p:nvPr>
        </p:nvSpPr>
        <p:spPr/>
        <p:txBody>
          <a:bodyPr/>
          <a:lstStyle/>
          <a:p>
            <a:r>
              <a:rPr lang="nl-BE" dirty="0"/>
              <a:t>Multidimensionale arrays</a:t>
            </a:r>
            <a:endParaRPr lang="en-US" dirty="0"/>
          </a:p>
        </p:txBody>
      </p:sp>
      <p:sp>
        <p:nvSpPr>
          <p:cNvPr id="3" name="Content Placeholder 2">
            <a:extLst>
              <a:ext uri="{FF2B5EF4-FFF2-40B4-BE49-F238E27FC236}">
                <a16:creationId xmlns:a16="http://schemas.microsoft.com/office/drawing/2014/main" id="{7F6A77EE-D1F4-40B5-B35A-9F5F1FCBCBBA}"/>
              </a:ext>
            </a:extLst>
          </p:cNvPr>
          <p:cNvSpPr>
            <a:spLocks noGrp="1"/>
          </p:cNvSpPr>
          <p:nvPr>
            <p:ph idx="1"/>
          </p:nvPr>
        </p:nvSpPr>
        <p:spPr/>
        <p:txBody>
          <a:bodyPr>
            <a:normAutofit/>
          </a:bodyPr>
          <a:lstStyle/>
          <a:p>
            <a:r>
              <a:rPr lang="en-US" dirty="0"/>
              <a:t>Jagged arrays</a:t>
            </a:r>
          </a:p>
          <a:p>
            <a:pPr lvl="1"/>
            <a:r>
              <a:rPr lang="nl-BE" dirty="0"/>
              <a:t>Elke dimensie binnen de array kan verschillend van grootte zijn.</a:t>
            </a:r>
          </a:p>
          <a:p>
            <a:pPr lvl="1"/>
            <a:r>
              <a:rPr lang="nl-BE" dirty="0"/>
              <a:t>We creëren voor elke dimensie aparte haakjes.</a:t>
            </a:r>
          </a:p>
          <a:p>
            <a:pPr lvl="1"/>
            <a:r>
              <a:rPr lang="nl-BE" dirty="0"/>
              <a:t>De grootte van de dimensies kunnen bepaald worden bij de initialisatie.</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[3][];</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[x]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[2 + x];</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[x][y]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a:t>
            </a:r>
            <a:r>
              <a:rPr lang="nl-BE" dirty="0" err="1"/>
              <a:t>jagged</a:t>
            </a:r>
            <a:r>
              <a:rPr lang="nl-BE" dirty="0"/>
              <a:t> array kan met een expressie aangemaakt worden, let op de verschillen met een </a:t>
            </a:r>
            <a:r>
              <a:rPr lang="nl-BE" dirty="0" err="1"/>
              <a:t>rectangular</a:t>
            </a:r>
            <a:r>
              <a:rPr lang="nl-BE" dirty="0"/>
              <a:t> array.</a:t>
            </a:r>
          </a:p>
          <a:p>
            <a:pPr marL="914400" lvl="2"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myArray</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0,1,2,3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2,1,0,3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1,2 } };</a:t>
            </a:r>
            <a:endParaRPr lang="en-US" sz="1400" dirty="0"/>
          </a:p>
        </p:txBody>
      </p:sp>
    </p:spTree>
    <p:extLst>
      <p:ext uri="{BB962C8B-B14F-4D97-AF65-F5344CB8AC3E}">
        <p14:creationId xmlns:p14="http://schemas.microsoft.com/office/powerpoint/2010/main" val="2373177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129-19F0-4F5E-893F-B1FF27C148D0}"/>
              </a:ext>
            </a:extLst>
          </p:cNvPr>
          <p:cNvSpPr>
            <a:spLocks noGrp="1"/>
          </p:cNvSpPr>
          <p:nvPr>
            <p:ph type="title"/>
          </p:nvPr>
        </p:nvSpPr>
        <p:spPr>
          <a:xfrm>
            <a:off x="838200" y="365126"/>
            <a:ext cx="10515600" cy="597400"/>
          </a:xfrm>
        </p:spPr>
        <p:txBody>
          <a:bodyPr>
            <a:normAutofit fontScale="90000"/>
          </a:bodyPr>
          <a:lstStyle/>
          <a:p>
            <a:r>
              <a:rPr lang="en-US" dirty="0"/>
              <a:t>Collections</a:t>
            </a:r>
          </a:p>
        </p:txBody>
      </p:sp>
      <p:sp>
        <p:nvSpPr>
          <p:cNvPr id="3" name="Content Placeholder 2">
            <a:extLst>
              <a:ext uri="{FF2B5EF4-FFF2-40B4-BE49-F238E27FC236}">
                <a16:creationId xmlns:a16="http://schemas.microsoft.com/office/drawing/2014/main" id="{04DFD103-B6DD-4A16-A97A-23FC0DFB3B15}"/>
              </a:ext>
            </a:extLst>
          </p:cNvPr>
          <p:cNvSpPr>
            <a:spLocks noGrp="1"/>
          </p:cNvSpPr>
          <p:nvPr>
            <p:ph idx="1"/>
          </p:nvPr>
        </p:nvSpPr>
        <p:spPr>
          <a:xfrm>
            <a:off x="838200" y="962526"/>
            <a:ext cx="10515600" cy="5611529"/>
          </a:xfrm>
        </p:spPr>
        <p:txBody>
          <a:bodyPr>
            <a:normAutofit/>
          </a:bodyPr>
          <a:lstStyle/>
          <a:p>
            <a:r>
              <a:rPr lang="en-US" dirty="0"/>
              <a:t>List&lt;T&gt;</a:t>
            </a:r>
          </a:p>
          <a:p>
            <a:pPr lvl="1"/>
            <a:r>
              <a:rPr lang="nl-BE" dirty="0"/>
              <a:t>T staat voor Type. Hierin kunnen we het type van onze list specifiëren. Dit noemt men een generieke lijst =&gt; C# </a:t>
            </a:r>
            <a:r>
              <a:rPr lang="nl-BE" dirty="0" err="1"/>
              <a:t>generics</a:t>
            </a:r>
            <a:endParaRPr lang="nl-BE" dirty="0"/>
          </a:p>
          <a:p>
            <a:pPr lvl="2"/>
            <a:r>
              <a:rPr lang="en-US" sz="1600" dirty="0">
                <a:solidFill>
                  <a:srgbClr val="000000"/>
                </a:solidFill>
                <a:latin typeface="Consolas" panose="020B0609020204030204" pitchFamily="49" charset="0"/>
              </a:rPr>
              <a:t>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pPr lvl="1"/>
            <a:r>
              <a:rPr lang="nl-BE" dirty="0"/>
              <a:t>Anders als in een array kunnen we elementen toevoegen en verwijderen uit de lijst!</a:t>
            </a:r>
          </a:p>
          <a:p>
            <a:pPr lvl="1"/>
            <a:r>
              <a:rPr lang="nl-BE" dirty="0"/>
              <a:t>We voegen elementen toe met de </a:t>
            </a:r>
            <a:r>
              <a:rPr lang="nl-BE" dirty="0" err="1"/>
              <a:t>Add</a:t>
            </a:r>
            <a:r>
              <a:rPr lang="nl-BE" dirty="0"/>
              <a:t>() functie:</a:t>
            </a:r>
          </a:p>
          <a:p>
            <a:pPr lvl="2"/>
            <a:r>
              <a:rPr lang="en-US" dirty="0" err="1"/>
              <a:t>myList.Add</a:t>
            </a:r>
            <a:r>
              <a:rPr lang="en-US" dirty="0"/>
              <a:t>(“</a:t>
            </a:r>
            <a:r>
              <a:rPr lang="en-US" dirty="0" err="1">
                <a:solidFill>
                  <a:schemeClr val="accent2">
                    <a:lumMod val="75000"/>
                  </a:schemeClr>
                </a:solidFill>
              </a:rPr>
              <a:t>nieuwe</a:t>
            </a:r>
            <a:r>
              <a:rPr lang="en-US" dirty="0">
                <a:solidFill>
                  <a:schemeClr val="accent2">
                    <a:lumMod val="75000"/>
                  </a:schemeClr>
                </a:solidFill>
              </a:rPr>
              <a:t> string</a:t>
            </a:r>
            <a:r>
              <a:rPr lang="en-US" dirty="0"/>
              <a:t>”);</a:t>
            </a:r>
          </a:p>
          <a:p>
            <a:pPr lvl="1"/>
            <a:r>
              <a:rPr lang="nl-BE" dirty="0"/>
              <a:t>Het List object heeft ook een </a:t>
            </a:r>
            <a:r>
              <a:rPr lang="nl-BE" dirty="0" err="1"/>
              <a:t>indexer</a:t>
            </a:r>
            <a:r>
              <a:rPr lang="nl-BE" dirty="0"/>
              <a:t>. We kunnen de lijst sequentieel aflopen: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[1];</a:t>
            </a:r>
            <a:endParaRPr lang="nl-BE" sz="1600" dirty="0"/>
          </a:p>
          <a:p>
            <a:pPr lvl="1"/>
            <a:r>
              <a:rPr lang="nl-BE" dirty="0"/>
              <a:t>Elementen kunnen verwijderd worden met de functie </a:t>
            </a:r>
            <a:r>
              <a:rPr lang="nl-BE" dirty="0" err="1"/>
              <a:t>RemoveAt</a:t>
            </a:r>
            <a:r>
              <a:rPr lang="nl-BE" dirty="0"/>
              <a:t>() =&gt; positie</a:t>
            </a:r>
          </a:p>
          <a:p>
            <a:pPr marL="914400" lvl="2" indent="0">
              <a:buNone/>
            </a:pPr>
            <a:r>
              <a:rPr lang="en-US" dirty="0" err="1"/>
              <a:t>myList.RemoveAt</a:t>
            </a:r>
            <a:r>
              <a:rPr lang="en-US" dirty="0"/>
              <a:t>(1);</a:t>
            </a:r>
          </a:p>
          <a:p>
            <a:pPr lvl="1"/>
            <a:r>
              <a:rPr lang="nl-BE" dirty="0"/>
              <a:t>Het is mogelijk om een array van elementen toe te voegen: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 = { </a:t>
            </a:r>
            <a:r>
              <a:rPr lang="en-US" sz="1600" dirty="0">
                <a:solidFill>
                  <a:srgbClr val="A31515"/>
                </a:solidFill>
                <a:latin typeface="Consolas" panose="020B0609020204030204" pitchFamily="49" charset="0"/>
              </a:rPr>
              <a:t>"element1"</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"element2"</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"element3"</a:t>
            </a:r>
            <a:r>
              <a:rPr lang="en-US" sz="1600" dirty="0">
                <a:solidFill>
                  <a:srgbClr val="000000"/>
                </a:solidFill>
                <a:latin typeface="Consolas" panose="020B0609020204030204" pitchFamily="49" charset="0"/>
              </a:rPr>
              <a:t> };</a:t>
            </a:r>
          </a:p>
          <a:p>
            <a:pPr marL="914400" lvl="2" indent="0">
              <a:buNone/>
            </a:pPr>
            <a:r>
              <a:rPr lang="en-US" sz="1600" dirty="0" err="1">
                <a:solidFill>
                  <a:srgbClr val="000000"/>
                </a:solidFill>
                <a:latin typeface="Consolas" panose="020B0609020204030204" pitchFamily="49" charset="0"/>
              </a:rPr>
              <a:t>myList.AddRange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a:p>
            <a:pPr lvl="1"/>
            <a:endParaRPr lang="nl-BE" dirty="0"/>
          </a:p>
        </p:txBody>
      </p:sp>
    </p:spTree>
    <p:extLst>
      <p:ext uri="{BB962C8B-B14F-4D97-AF65-F5344CB8AC3E}">
        <p14:creationId xmlns:p14="http://schemas.microsoft.com/office/powerpoint/2010/main" val="42839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347106"/>
            <a:ext cx="10515600" cy="5078407"/>
          </a:xfrm>
        </p:spPr>
        <p:txBody>
          <a:bodyPr>
            <a:normAutofit/>
          </a:bodyPr>
          <a:lstStyle/>
          <a:p>
            <a:r>
              <a:rPr lang="nl-BE" dirty="0"/>
              <a:t>Dictionary&lt;</a:t>
            </a:r>
            <a:r>
              <a:rPr lang="nl-BE" dirty="0" err="1"/>
              <a:t>TKey,TValue</a:t>
            </a:r>
            <a:r>
              <a:rPr lang="nl-BE" dirty="0"/>
              <a:t>&gt;</a:t>
            </a:r>
          </a:p>
          <a:p>
            <a:pPr lvl="1"/>
            <a:r>
              <a:rPr lang="nl-BE" dirty="0"/>
              <a:t>Net zoals in de List&lt;T&gt; werkt een Dictionary ook met </a:t>
            </a:r>
            <a:r>
              <a:rPr lang="nl-BE" dirty="0" err="1"/>
              <a:t>generics</a:t>
            </a:r>
            <a:r>
              <a:rPr lang="nl-BE" dirty="0"/>
              <a:t>. Toch enkele grote verschillen:</a:t>
            </a:r>
          </a:p>
          <a:p>
            <a:pPr lvl="2"/>
            <a:r>
              <a:rPr lang="nl-BE" dirty="0"/>
              <a:t>Dictionary vraagt 2 types, namelijk een sleutel (</a:t>
            </a:r>
            <a:r>
              <a:rPr lang="nl-BE" dirty="0" err="1"/>
              <a:t>Tkey</a:t>
            </a:r>
            <a:r>
              <a:rPr lang="nl-BE" dirty="0"/>
              <a:t>) en een waarde (</a:t>
            </a:r>
            <a:r>
              <a:rPr lang="nl-BE" dirty="0" err="1"/>
              <a:t>Tvalue</a:t>
            </a:r>
            <a:r>
              <a:rPr lang="nl-BE" dirty="0"/>
              <a:t>).</a:t>
            </a:r>
          </a:p>
          <a:p>
            <a:pPr lvl="2"/>
            <a:r>
              <a:rPr lang="nl-BE" dirty="0"/>
              <a:t>Men kan een waarde vinden door de gepaste sleutel te zoeken met de </a:t>
            </a:r>
            <a:r>
              <a:rPr lang="nl-BE" dirty="0" err="1"/>
              <a:t>indexer</a:t>
            </a:r>
            <a:r>
              <a:rPr lang="nl-BE" dirty="0"/>
              <a:t> [</a:t>
            </a:r>
            <a:r>
              <a:rPr lang="nl-BE" sz="1400" dirty="0" err="1"/>
              <a:t>TKey</a:t>
            </a:r>
            <a:r>
              <a:rPr lang="nl-BE" dirty="0"/>
              <a:t>].</a:t>
            </a:r>
          </a:p>
          <a:p>
            <a:pPr lvl="2"/>
            <a:r>
              <a:rPr lang="nl-BE" dirty="0"/>
              <a:t>Een sleutel moet uniek zijn, de waarde niet.</a:t>
            </a:r>
          </a:p>
          <a:p>
            <a:pPr marL="914400" lvl="2" indent="0">
              <a:buNone/>
            </a:pPr>
            <a:endParaRPr lang="nl-BE" dirty="0"/>
          </a:p>
          <a:p>
            <a:pPr marL="1371600" lvl="3"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(0,</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a:t>
            </a:r>
            <a:r>
              <a:rPr lang="nl-NL" sz="1400" dirty="0" err="1">
                <a:solidFill>
                  <a:srgbClr val="008000"/>
                </a:solidFill>
                <a:latin typeface="Consolas" panose="020B0609020204030204" pitchFamily="49" charset="0"/>
              </a:rPr>
              <a:t>System.ArgumentException</a:t>
            </a:r>
            <a:r>
              <a:rPr lang="nl-NL" sz="1400" dirty="0">
                <a:solidFill>
                  <a:srgbClr val="008000"/>
                </a:solidFill>
                <a:latin typeface="Consolas" panose="020B0609020204030204" pitchFamily="49" charset="0"/>
              </a:rPr>
              <a:t> -&gt; Er mogen geen 2 						sleutels voorkomen met dezelfde waarde</a:t>
            </a:r>
            <a:endParaRPr lang="nl-NL" sz="1400" dirty="0">
              <a:solidFill>
                <a:srgbClr val="000000"/>
              </a:solidFill>
              <a:latin typeface="Consolas" panose="020B0609020204030204" pitchFamily="49" charset="0"/>
            </a:endParaRP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Toegelaten, waarden mogen hetzelfde zijn</a:t>
            </a:r>
            <a:endParaRPr lang="nl-NL"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[1]);  </a:t>
            </a:r>
            <a:r>
              <a:rPr lang="en-US" sz="1400" dirty="0">
                <a:solidFill>
                  <a:srgbClr val="008000"/>
                </a:solidFill>
                <a:latin typeface="Consolas" panose="020B0609020204030204" pitchFamily="49" charset="0"/>
              </a:rPr>
              <a:t>// output op scherm :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endParaRPr lang="nl-BE" sz="1400" dirty="0"/>
          </a:p>
          <a:p>
            <a:pPr lvl="2"/>
            <a:endParaRPr lang="nl-BE" dirty="0"/>
          </a:p>
        </p:txBody>
      </p:sp>
    </p:spTree>
    <p:extLst>
      <p:ext uri="{BB962C8B-B14F-4D97-AF65-F5344CB8AC3E}">
        <p14:creationId xmlns:p14="http://schemas.microsoft.com/office/powerpoint/2010/main" val="144701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normAutofit/>
          </a:bodyPr>
          <a:lstStyle/>
          <a:p>
            <a:r>
              <a:rPr lang="nl-BE" dirty="0"/>
              <a:t>Iteratie van een </a:t>
            </a:r>
            <a:r>
              <a:rPr lang="nl-BE" dirty="0" err="1"/>
              <a:t>dictionary</a:t>
            </a:r>
            <a:endParaRPr lang="nl-BE" dirty="0"/>
          </a:p>
          <a:p>
            <a:pPr lvl="1"/>
            <a:r>
              <a:rPr lang="nl-BE" dirty="0"/>
              <a:t>Omdat een </a:t>
            </a:r>
            <a:r>
              <a:rPr lang="nl-BE" dirty="0" err="1"/>
              <a:t>dictionary</a:t>
            </a:r>
            <a:r>
              <a:rPr lang="nl-BE" dirty="0"/>
              <a:t> meerdere elementen bevat, namelijk een sleutel en een waarde, wordt dit paar ook teruggegeven bij een iteratie: </a:t>
            </a:r>
            <a:r>
              <a:rPr lang="nl-BE" dirty="0" err="1"/>
              <a:t>KeyValuePair</a:t>
            </a:r>
            <a:endParaRPr lang="nl-BE" dirty="0"/>
          </a:p>
          <a:p>
            <a:pPr lvl="1"/>
            <a:r>
              <a:rPr lang="nl-BE" dirty="0" err="1"/>
              <a:t>KeyValuePair</a:t>
            </a:r>
            <a:r>
              <a:rPr lang="nl-BE" dirty="0"/>
              <a:t> bevat een property ‘</a:t>
            </a:r>
            <a:r>
              <a:rPr lang="nl-BE" dirty="0" err="1"/>
              <a:t>Key</a:t>
            </a:r>
            <a:r>
              <a:rPr lang="nl-BE" dirty="0"/>
              <a:t>’ en een property ‘Value’</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 "</a:t>
            </a:r>
            <a:r>
              <a:rPr lang="en-US" sz="1400" dirty="0">
                <a:solidFill>
                  <a:srgbClr val="000000"/>
                </a:solidFill>
                <a:latin typeface="Consolas" panose="020B0609020204030204" pitchFamily="49" charset="0"/>
              </a:rPr>
              <a:t>);</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 "</a:t>
            </a:r>
            <a:r>
              <a:rPr lang="nl-NL" sz="1400" dirty="0">
                <a:solidFill>
                  <a:srgbClr val="000000"/>
                </a:solidFill>
                <a:latin typeface="Consolas" panose="020B0609020204030204" pitchFamily="49" charset="0"/>
              </a:rPr>
              <a:t>); </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(3,</a:t>
            </a:r>
            <a:r>
              <a:rPr lang="nl-NL" sz="1400" dirty="0">
                <a:solidFill>
                  <a:srgbClr val="A31515"/>
                </a:solidFill>
                <a:latin typeface="Consolas" panose="020B0609020204030204" pitchFamily="49" charset="0"/>
              </a:rPr>
              <a:t>"gegroet!"</a:t>
            </a:r>
            <a:r>
              <a:rPr lang="nl-NL"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KeyValuePair</a:t>
            </a:r>
            <a:r>
              <a:rPr lang="en-US" sz="1400" dirty="0">
                <a:solidFill>
                  <a:srgbClr val="000000"/>
                </a:solidFill>
                <a:latin typeface="Consolas" panose="020B0609020204030204" pitchFamily="49" charset="0"/>
              </a:rPr>
              <a:t>&lt;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member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member.Value</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op scherm : hallo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gegroet</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endParaRPr lang="nl-BE" sz="1400" dirty="0"/>
          </a:p>
          <a:p>
            <a:pPr lvl="1"/>
            <a:endParaRPr lang="nl-BE" dirty="0"/>
          </a:p>
        </p:txBody>
      </p:sp>
    </p:spTree>
    <p:extLst>
      <p:ext uri="{BB962C8B-B14F-4D97-AF65-F5344CB8AC3E}">
        <p14:creationId xmlns:p14="http://schemas.microsoft.com/office/powerpoint/2010/main" val="27861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83" b="158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Oefenen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30534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896139" cy="3998328"/>
          </a:xfrm>
        </p:spPr>
        <p:txBody>
          <a:bodyPr>
            <a:normAutofit fontScale="92500" lnSpcReduction="20000"/>
          </a:bodyPr>
          <a:lstStyle/>
          <a:p>
            <a:pPr lvl="1"/>
            <a:r>
              <a:rPr lang="nl-BE" dirty="0"/>
              <a:t>Functionaliteit: </a:t>
            </a:r>
          </a:p>
          <a:p>
            <a:pPr lvl="2"/>
            <a:r>
              <a:rPr lang="nl-BE" dirty="0"/>
              <a:t>Schrijf een functie die graden Celsius omzet naar graden Fahrenheit en graden Kelvin.</a:t>
            </a:r>
          </a:p>
          <a:p>
            <a:pPr lvl="3"/>
            <a:r>
              <a:rPr lang="nl-BE" dirty="0"/>
              <a:t>Formule: </a:t>
            </a:r>
          </a:p>
          <a:p>
            <a:pPr lvl="4"/>
            <a:r>
              <a:rPr lang="nl-BE" dirty="0"/>
              <a:t>Kelvin: °C + 273</a:t>
            </a:r>
          </a:p>
          <a:p>
            <a:pPr lvl="4"/>
            <a:r>
              <a:rPr lang="nl-BE" dirty="0"/>
              <a:t>Fahrenheit: </a:t>
            </a:r>
            <a:r>
              <a:rPr lang="nl-BE" sz="1600" dirty="0"/>
              <a:t>°C x 18 / 10 + 32</a:t>
            </a:r>
            <a:endParaRPr lang="nl-BE" dirty="0"/>
          </a:p>
          <a:p>
            <a:pPr lvl="1"/>
            <a:r>
              <a:rPr lang="nl-BE" dirty="0"/>
              <a:t>Test cases:</a:t>
            </a:r>
          </a:p>
          <a:p>
            <a:pPr lvl="2"/>
            <a:r>
              <a:rPr lang="nl-BE" dirty="0"/>
              <a:t>Input:</a:t>
            </a:r>
          </a:p>
          <a:p>
            <a:pPr marL="1714500" lvl="3" indent="-342900">
              <a:buFont typeface="+mj-lt"/>
              <a:buAutoNum type="arabicPeriod"/>
            </a:pPr>
            <a:r>
              <a:rPr lang="nl-BE" dirty="0"/>
              <a:t>0°C</a:t>
            </a:r>
          </a:p>
          <a:p>
            <a:pPr marL="1714500" lvl="3" indent="-342900">
              <a:buFont typeface="+mj-lt"/>
              <a:buAutoNum type="arabicPeriod"/>
            </a:pPr>
            <a:r>
              <a:rPr lang="nl-BE" dirty="0"/>
              <a:t>100°C</a:t>
            </a:r>
          </a:p>
          <a:p>
            <a:pPr marL="1714500" lvl="3" indent="-342900">
              <a:buFont typeface="+mj-lt"/>
              <a:buAutoNum type="arabicPeriod"/>
            </a:pPr>
            <a:r>
              <a:rPr lang="nl-BE" dirty="0"/>
              <a:t>28°C</a:t>
            </a:r>
          </a:p>
          <a:p>
            <a:pPr lvl="2"/>
            <a:r>
              <a:rPr lang="nl-BE" dirty="0"/>
              <a:t>Output:</a:t>
            </a:r>
          </a:p>
          <a:p>
            <a:pPr marL="1714500" lvl="3" indent="-342900">
              <a:buFont typeface="+mj-lt"/>
              <a:buAutoNum type="arabicPeriod"/>
            </a:pPr>
            <a:r>
              <a:rPr lang="nl-BE" dirty="0"/>
              <a:t>32°F en 273°K</a:t>
            </a:r>
          </a:p>
          <a:p>
            <a:pPr marL="1714500" lvl="3" indent="-342900">
              <a:buFont typeface="+mj-lt"/>
              <a:buAutoNum type="arabicPeriod"/>
            </a:pPr>
            <a:r>
              <a:rPr lang="nl-BE" dirty="0"/>
              <a:t>212°F en 373°K</a:t>
            </a:r>
          </a:p>
          <a:p>
            <a:pPr marL="1714500" lvl="3" indent="-342900">
              <a:buFont typeface="+mj-lt"/>
              <a:buAutoNum type="arabicPeriod"/>
            </a:pPr>
            <a:r>
              <a:rPr lang="nl-NL" dirty="0"/>
              <a:t>82°F en 301°K</a:t>
            </a:r>
          </a:p>
          <a:p>
            <a:pPr lvl="3"/>
            <a:endParaRPr lang="nl-BE" dirty="0"/>
          </a:p>
          <a:p>
            <a:endParaRPr lang="nl-BE" sz="1700" dirty="0"/>
          </a:p>
        </p:txBody>
      </p:sp>
    </p:spTree>
    <p:extLst>
      <p:ext uri="{BB962C8B-B14F-4D97-AF65-F5344CB8AC3E}">
        <p14:creationId xmlns:p14="http://schemas.microsoft.com/office/powerpoint/2010/main" val="4056505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689951" cy="3998327"/>
          </a:xfrm>
        </p:spPr>
        <p:txBody>
          <a:bodyPr>
            <a:normAutofit fontScale="92500" lnSpcReduction="10000"/>
          </a:bodyPr>
          <a:lstStyle/>
          <a:p>
            <a:pPr lvl="1"/>
            <a:r>
              <a:rPr lang="nl-BE" dirty="0"/>
              <a:t>Functionaliteit: </a:t>
            </a:r>
          </a:p>
          <a:p>
            <a:pPr lvl="2"/>
            <a:r>
              <a:rPr lang="nl-BE" dirty="0"/>
              <a:t>Maak een functie die een string aanvaard en één karakter op een gegeven plaats verwijdert</a:t>
            </a:r>
          </a:p>
          <a:p>
            <a:pPr lvl="1"/>
            <a:r>
              <a:rPr lang="nl-BE" dirty="0"/>
              <a:t>Test cases:</a:t>
            </a:r>
          </a:p>
          <a:p>
            <a:pPr lvl="2"/>
            <a:r>
              <a:rPr lang="nl-BE" dirty="0"/>
              <a:t>Input:</a:t>
            </a:r>
          </a:p>
          <a:p>
            <a:pPr marL="1714500" lvl="3" indent="-342900">
              <a:buFont typeface="+mj-lt"/>
              <a:buAutoNum type="arabicPeriod"/>
            </a:pPr>
            <a:r>
              <a:rPr lang="nl-BE" dirty="0" err="1"/>
              <a:t>SyntraAB</a:t>
            </a:r>
            <a:r>
              <a:rPr lang="nl-BE" dirty="0"/>
              <a:t>, 6</a:t>
            </a:r>
          </a:p>
          <a:p>
            <a:pPr marL="1714500" lvl="3" indent="-342900">
              <a:buFont typeface="+mj-lt"/>
              <a:buAutoNum type="arabicPeriod"/>
            </a:pPr>
            <a:r>
              <a:rPr lang="nl-BE" dirty="0"/>
              <a:t>snoep, 1</a:t>
            </a:r>
          </a:p>
          <a:p>
            <a:pPr marL="1714500" lvl="3" indent="-342900">
              <a:buFont typeface="+mj-lt"/>
              <a:buAutoNum type="arabicPeriod"/>
            </a:pPr>
            <a:r>
              <a:rPr lang="nl-BE" dirty="0"/>
              <a:t>geven, 2</a:t>
            </a:r>
          </a:p>
          <a:p>
            <a:pPr marL="1714500" lvl="3" indent="-342900">
              <a:buFont typeface="+mj-lt"/>
              <a:buAutoNum type="arabicPeriod"/>
            </a:pPr>
            <a:r>
              <a:rPr lang="nl-BE" dirty="0"/>
              <a:t>fout , 8</a:t>
            </a:r>
          </a:p>
          <a:p>
            <a:pPr lvl="2"/>
            <a:r>
              <a:rPr lang="nl-BE" dirty="0"/>
              <a:t>Output:</a:t>
            </a:r>
          </a:p>
          <a:p>
            <a:pPr marL="1714500" lvl="3" indent="-342900">
              <a:buFont typeface="+mj-lt"/>
              <a:buAutoNum type="arabicPeriod"/>
            </a:pPr>
            <a:r>
              <a:rPr lang="nl-BE" dirty="0" err="1"/>
              <a:t>SyntraB</a:t>
            </a:r>
            <a:endParaRPr lang="nl-BE" dirty="0"/>
          </a:p>
          <a:p>
            <a:pPr marL="1714500" lvl="3" indent="-342900">
              <a:buFont typeface="+mj-lt"/>
              <a:buAutoNum type="arabicPeriod"/>
            </a:pPr>
            <a:r>
              <a:rPr lang="nl-BE" dirty="0"/>
              <a:t>soep</a:t>
            </a:r>
          </a:p>
          <a:p>
            <a:pPr marL="1714500" lvl="3" indent="-342900">
              <a:buFont typeface="+mj-lt"/>
              <a:buAutoNum type="arabicPeriod"/>
            </a:pPr>
            <a:r>
              <a:rPr lang="nl-BE" dirty="0"/>
              <a:t>Geen</a:t>
            </a:r>
          </a:p>
          <a:p>
            <a:pPr marL="1714500" lvl="3" indent="-342900">
              <a:buFont typeface="+mj-lt"/>
              <a:buAutoNum type="arabicPeriod"/>
            </a:pPr>
            <a:r>
              <a:rPr lang="nl-BE" dirty="0"/>
              <a:t>fout</a:t>
            </a:r>
          </a:p>
          <a:p>
            <a:endParaRPr lang="nl-BE" sz="1700" dirty="0"/>
          </a:p>
        </p:txBody>
      </p:sp>
    </p:spTree>
    <p:extLst>
      <p:ext uri="{BB962C8B-B14F-4D97-AF65-F5344CB8AC3E}">
        <p14:creationId xmlns:p14="http://schemas.microsoft.com/office/powerpoint/2010/main" val="4226739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290586" cy="4087975"/>
          </a:xfrm>
        </p:spPr>
        <p:txBody>
          <a:bodyPr>
            <a:normAutofit fontScale="85000" lnSpcReduction="20000"/>
          </a:bodyPr>
          <a:lstStyle/>
          <a:p>
            <a:pPr lvl="1"/>
            <a:r>
              <a:rPr lang="nl-BE" dirty="0"/>
              <a:t>Functionaliteit: </a:t>
            </a:r>
          </a:p>
          <a:p>
            <a:pPr lvl="2"/>
            <a:r>
              <a:rPr lang="nl-BE" dirty="0"/>
              <a:t>Maak een functie om integer formaten te verheffen naar een macht</a:t>
            </a:r>
          </a:p>
          <a:p>
            <a:pPr lvl="2"/>
            <a:r>
              <a:rPr lang="nl-BE" dirty="0"/>
              <a:t>Maak </a:t>
            </a:r>
            <a:r>
              <a:rPr lang="nl-BE" dirty="0" err="1"/>
              <a:t>overload</a:t>
            </a:r>
            <a:r>
              <a:rPr lang="nl-BE" dirty="0"/>
              <a:t> functies voor double, </a:t>
            </a:r>
            <a:r>
              <a:rPr lang="nl-BE" dirty="0" err="1"/>
              <a:t>float</a:t>
            </a:r>
            <a:r>
              <a:rPr lang="nl-BE" dirty="0"/>
              <a:t>, long en </a:t>
            </a:r>
            <a:r>
              <a:rPr lang="nl-BE" dirty="0" err="1"/>
              <a:t>decimal</a:t>
            </a:r>
            <a:endParaRPr lang="nl-BE" dirty="0"/>
          </a:p>
          <a:p>
            <a:pPr lvl="1"/>
            <a:r>
              <a:rPr lang="nl-BE" dirty="0"/>
              <a:t>Test cases:</a:t>
            </a:r>
          </a:p>
          <a:p>
            <a:pPr lvl="2"/>
            <a:r>
              <a:rPr lang="nl-BE" dirty="0"/>
              <a:t>Input:</a:t>
            </a:r>
          </a:p>
          <a:p>
            <a:pPr marL="1714500" lvl="3" indent="-342900">
              <a:buFont typeface="+mj-lt"/>
              <a:buAutoNum type="arabicPeriod"/>
            </a:pPr>
            <a:r>
              <a:rPr lang="nl-BE" dirty="0"/>
              <a:t>int i=5; -&gt; macht 2</a:t>
            </a:r>
          </a:p>
          <a:p>
            <a:pPr marL="1714500" lvl="3" indent="-342900">
              <a:buFont typeface="+mj-lt"/>
              <a:buAutoNum type="arabicPeriod"/>
            </a:pPr>
            <a:r>
              <a:rPr lang="nl-BE" dirty="0"/>
              <a:t>long l=2; -&gt; macht 3</a:t>
            </a:r>
          </a:p>
          <a:p>
            <a:pPr marL="1714500" lvl="3" indent="-342900">
              <a:buFont typeface="+mj-lt"/>
              <a:buAutoNum type="arabicPeriod"/>
            </a:pPr>
            <a:r>
              <a:rPr lang="nl-BE" dirty="0"/>
              <a:t>double d=2 -&gt; macht 4</a:t>
            </a:r>
          </a:p>
          <a:p>
            <a:pPr marL="1714500" lvl="3" indent="-342900">
              <a:buFont typeface="+mj-lt"/>
              <a:buAutoNum type="arabicPeriod"/>
            </a:pPr>
            <a:r>
              <a:rPr lang="nl-BE" dirty="0" err="1"/>
              <a:t>float</a:t>
            </a:r>
            <a:r>
              <a:rPr lang="nl-BE" dirty="0"/>
              <a:t> f=3f -&gt; macht 6</a:t>
            </a:r>
          </a:p>
          <a:p>
            <a:pPr marL="1714500" lvl="3" indent="-342900">
              <a:buFont typeface="+mj-lt"/>
              <a:buAutoNum type="arabicPeriod"/>
            </a:pPr>
            <a:r>
              <a:rPr lang="nl-BE" dirty="0" err="1"/>
              <a:t>decimal</a:t>
            </a:r>
            <a:r>
              <a:rPr lang="nl-BE" dirty="0"/>
              <a:t> dm=5; -&gt; macht 2</a:t>
            </a:r>
          </a:p>
          <a:p>
            <a:pPr lvl="2"/>
            <a:r>
              <a:rPr lang="nl-BE" dirty="0"/>
              <a:t>Output:</a:t>
            </a:r>
          </a:p>
          <a:p>
            <a:pPr marL="1714500" lvl="3" indent="-342900">
              <a:buFont typeface="+mj-lt"/>
              <a:buAutoNum type="arabicPeriod"/>
            </a:pPr>
            <a:r>
              <a:rPr lang="nl-NL" dirty="0"/>
              <a:t>25</a:t>
            </a:r>
          </a:p>
          <a:p>
            <a:pPr marL="1714500" lvl="3" indent="-342900">
              <a:buFont typeface="+mj-lt"/>
              <a:buAutoNum type="arabicPeriod"/>
            </a:pPr>
            <a:r>
              <a:rPr lang="nl-NL" dirty="0"/>
              <a:t>8</a:t>
            </a:r>
          </a:p>
          <a:p>
            <a:pPr marL="1714500" lvl="3" indent="-342900">
              <a:buFont typeface="+mj-lt"/>
              <a:buAutoNum type="arabicPeriod"/>
            </a:pPr>
            <a:r>
              <a:rPr lang="nl-NL" dirty="0"/>
              <a:t>16,0</a:t>
            </a:r>
          </a:p>
          <a:p>
            <a:pPr marL="1714500" lvl="3" indent="-342900">
              <a:buFont typeface="+mj-lt"/>
              <a:buAutoNum type="arabicPeriod"/>
            </a:pPr>
            <a:r>
              <a:rPr lang="nl-NL" dirty="0"/>
              <a:t>729,0</a:t>
            </a:r>
          </a:p>
          <a:p>
            <a:pPr marL="1714500" lvl="3" indent="-342900">
              <a:buFont typeface="+mj-lt"/>
              <a:buAutoNum type="arabicPeriod"/>
            </a:pPr>
            <a:r>
              <a:rPr lang="nl-NL" dirty="0"/>
              <a:t>25,0</a:t>
            </a:r>
            <a:endParaRPr lang="nl-BE" sz="1700" dirty="0"/>
          </a:p>
        </p:txBody>
      </p:sp>
    </p:spTree>
    <p:extLst>
      <p:ext uri="{BB962C8B-B14F-4D97-AF65-F5344CB8AC3E}">
        <p14:creationId xmlns:p14="http://schemas.microsoft.com/office/powerpoint/2010/main" val="1430677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67856" cy="4043152"/>
          </a:xfrm>
        </p:spPr>
        <p:txBody>
          <a:bodyPr>
            <a:normAutofit/>
          </a:bodyPr>
          <a:lstStyle/>
          <a:p>
            <a:pPr lvl="1"/>
            <a:r>
              <a:rPr lang="nl-BE" dirty="0"/>
              <a:t>Functionaliteit: </a:t>
            </a:r>
          </a:p>
          <a:p>
            <a:pPr lvl="2"/>
            <a:r>
              <a:rPr lang="nl-BE" dirty="0"/>
              <a:t>Schrijf een functie om het langste woord in een tekst te vinden</a:t>
            </a:r>
          </a:p>
          <a:p>
            <a:pPr lvl="1"/>
            <a:r>
              <a:rPr lang="nl-BE" dirty="0"/>
              <a:t>Test cases:</a:t>
            </a:r>
          </a:p>
          <a:p>
            <a:pPr lvl="2"/>
            <a:r>
              <a:rPr lang="nl-BE" dirty="0"/>
              <a:t>Input:</a:t>
            </a:r>
          </a:p>
          <a:p>
            <a:pPr marL="1714500" lvl="3" indent="-342900">
              <a:buFont typeface="+mj-lt"/>
              <a:buAutoNum type="arabicPeriod"/>
            </a:pPr>
            <a:r>
              <a:rPr lang="nl-NL" dirty="0"/>
              <a:t>“Wie met de stroom meedrijft, is het eerste bij het afvoerputje”</a:t>
            </a:r>
          </a:p>
          <a:p>
            <a:pPr marL="1714500" lvl="3" indent="-342900">
              <a:buFont typeface="+mj-lt"/>
              <a:buAutoNum type="arabicPeriod"/>
            </a:pPr>
            <a:r>
              <a:rPr lang="nl-NL" dirty="0"/>
              <a:t>“Wie geen fouten maakt, maakt meestal niets”</a:t>
            </a:r>
          </a:p>
          <a:p>
            <a:pPr marL="1714500" lvl="3" indent="-342900">
              <a:buFont typeface="+mj-lt"/>
              <a:buAutoNum type="arabicPeriod"/>
            </a:pPr>
            <a:r>
              <a:rPr lang="nl-BE" dirty="0"/>
              <a:t>“M</a:t>
            </a:r>
            <a:r>
              <a:rPr lang="nl-NL" dirty="0"/>
              <a:t>et logica kom je van A naar B, met verbeelding kom je overal”</a:t>
            </a:r>
            <a:endParaRPr lang="nl-BE" dirty="0"/>
          </a:p>
          <a:p>
            <a:pPr lvl="2"/>
            <a:r>
              <a:rPr lang="nl-BE" dirty="0"/>
              <a:t>Output:</a:t>
            </a:r>
          </a:p>
          <a:p>
            <a:pPr marL="1714500" lvl="3" indent="-342900">
              <a:buFont typeface="+mj-lt"/>
              <a:buAutoNum type="arabicPeriod"/>
            </a:pPr>
            <a:r>
              <a:rPr lang="nl-NL" dirty="0"/>
              <a:t>“afvoerputje”</a:t>
            </a:r>
          </a:p>
          <a:p>
            <a:pPr marL="1714500" lvl="3" indent="-342900">
              <a:buFont typeface="+mj-lt"/>
              <a:buAutoNum type="arabicPeriod"/>
            </a:pPr>
            <a:r>
              <a:rPr lang="nl-NL" dirty="0"/>
              <a:t>“meestal”</a:t>
            </a:r>
          </a:p>
          <a:p>
            <a:pPr marL="1714500" lvl="3" indent="-342900">
              <a:buFont typeface="+mj-lt"/>
              <a:buAutoNum type="arabicPeriod"/>
            </a:pPr>
            <a:r>
              <a:rPr lang="nl-NL" dirty="0"/>
              <a:t>“verbeelding”</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1003281" cy="4070045"/>
          </a:xfrm>
        </p:spPr>
        <p:txBody>
          <a:bodyPr>
            <a:normAutofit fontScale="92500" lnSpcReduction="20000"/>
          </a:bodyPr>
          <a:lstStyle/>
          <a:p>
            <a:pPr lvl="1"/>
            <a:r>
              <a:rPr lang="nl-BE" dirty="0"/>
              <a:t>Functionaliteit:</a:t>
            </a:r>
          </a:p>
          <a:p>
            <a:pPr lvl="2"/>
            <a:r>
              <a:rPr lang="nl-BE" dirty="0"/>
              <a:t>Schrijf een functie die van volgende vakken punten aanvaardt: toverdranken, verweer tegen zwarte magie, spreuken en transformatie. Om verder te studeren als schouwer moet een student aan volgende voorwaarden voldoen:</a:t>
            </a:r>
          </a:p>
          <a:p>
            <a:pPr lvl="3"/>
            <a:r>
              <a:rPr lang="nl-BE" dirty="0"/>
              <a:t>toverdranken &gt; 70, verweer tegen zwarte magie &gt;65, spreuken en transformatie &gt;60</a:t>
            </a:r>
          </a:p>
          <a:p>
            <a:pPr lvl="3"/>
            <a:r>
              <a:rPr lang="nl-BE" dirty="0"/>
              <a:t>Zijn gemiddelde moet groter of gelijk aan 65 zijn.</a:t>
            </a:r>
          </a:p>
          <a:p>
            <a:pPr lvl="1"/>
            <a:r>
              <a:rPr lang="nl-BE" dirty="0"/>
              <a:t>Test cases:</a:t>
            </a:r>
          </a:p>
          <a:p>
            <a:pPr lvl="2"/>
            <a:r>
              <a:rPr lang="nl-BE" dirty="0"/>
              <a:t>Input:</a:t>
            </a:r>
          </a:p>
          <a:p>
            <a:pPr marL="1714500" lvl="3" indent="-342900">
              <a:buFont typeface="+mj-lt"/>
              <a:buAutoNum type="arabicPeriod"/>
            </a:pPr>
            <a:r>
              <a:rPr lang="nl-BE" dirty="0"/>
              <a:t>71, 66,64,62</a:t>
            </a:r>
          </a:p>
          <a:p>
            <a:pPr marL="1714500" lvl="3" indent="-342900">
              <a:buFont typeface="+mj-lt"/>
              <a:buAutoNum type="arabicPeriod"/>
            </a:pPr>
            <a:r>
              <a:rPr lang="nl-BE" dirty="0"/>
              <a:t>70, 65,60,60</a:t>
            </a:r>
          </a:p>
          <a:p>
            <a:pPr marL="1714500" lvl="3" indent="-342900">
              <a:buFont typeface="+mj-lt"/>
              <a:buAutoNum type="arabicPeriod"/>
            </a:pPr>
            <a:r>
              <a:rPr lang="nl-BE" dirty="0"/>
              <a:t>81,82,73,59</a:t>
            </a:r>
          </a:p>
          <a:p>
            <a:pPr lvl="2"/>
            <a:r>
              <a:rPr lang="nl-BE" dirty="0"/>
              <a:t>Output:</a:t>
            </a:r>
          </a:p>
          <a:p>
            <a:pPr marL="1714500" lvl="3" indent="-342900">
              <a:buFont typeface="+mj-lt"/>
              <a:buAutoNum type="arabicPeriod"/>
            </a:pPr>
            <a:r>
              <a:rPr lang="nl-NL" dirty="0"/>
              <a:t>Toegelaten</a:t>
            </a:r>
          </a:p>
          <a:p>
            <a:pPr marL="1714500" lvl="3" indent="-342900">
              <a:buFont typeface="+mj-lt"/>
              <a:buAutoNum type="arabicPeriod"/>
            </a:pPr>
            <a:r>
              <a:rPr lang="nl-NL" dirty="0" err="1"/>
              <a:t>Gewijgerd</a:t>
            </a:r>
            <a:endParaRPr lang="nl-NL" dirty="0"/>
          </a:p>
          <a:p>
            <a:pPr marL="1714500" lvl="3" indent="-342900">
              <a:buFont typeface="+mj-lt"/>
              <a:buAutoNum type="arabicPeriod"/>
            </a:pPr>
            <a:r>
              <a:rPr lang="nl-NL" dirty="0" err="1"/>
              <a:t>Gewijgerd</a:t>
            </a:r>
            <a:endParaRPr lang="nl-NL" dirty="0"/>
          </a:p>
          <a:p>
            <a:pPr lvl="1"/>
            <a:endParaRPr lang="nl-BE" sz="1700" dirty="0"/>
          </a:p>
        </p:txBody>
      </p:sp>
    </p:spTree>
    <p:extLst>
      <p:ext uri="{BB962C8B-B14F-4D97-AF65-F5344CB8AC3E}">
        <p14:creationId xmlns:p14="http://schemas.microsoft.com/office/powerpoint/2010/main" val="1758351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725809" cy="3848354"/>
          </a:xfrm>
        </p:spPr>
        <p:txBody>
          <a:bodyPr>
            <a:normAutofit/>
          </a:bodyPr>
          <a:lstStyle/>
          <a:p>
            <a:pPr lvl="1"/>
            <a:r>
              <a:rPr lang="nl-BE" dirty="0"/>
              <a:t>Functionaliteit: </a:t>
            </a:r>
          </a:p>
          <a:p>
            <a:pPr lvl="2"/>
            <a:r>
              <a:rPr lang="nl-BE" dirty="0"/>
              <a:t>Schrijf een functie die de woorden van een zin in de omgekeerde richting plaatst</a:t>
            </a:r>
          </a:p>
          <a:p>
            <a:pPr lvl="1"/>
            <a:r>
              <a:rPr lang="nl-BE" dirty="0"/>
              <a:t>Test cases:</a:t>
            </a:r>
          </a:p>
          <a:p>
            <a:pPr lvl="2"/>
            <a:r>
              <a:rPr lang="nl-BE" dirty="0"/>
              <a:t>Input:</a:t>
            </a:r>
          </a:p>
          <a:p>
            <a:pPr marL="1714500" lvl="3" indent="-342900">
              <a:buFont typeface="+mj-lt"/>
              <a:buAutoNum type="arabicPeriod"/>
            </a:pPr>
            <a:r>
              <a:rPr lang="nl-NL" dirty="0"/>
              <a:t>“Voor elke oplossing is wel een probleem te vinden”</a:t>
            </a:r>
          </a:p>
          <a:p>
            <a:pPr marL="1714500" lvl="3" indent="-342900">
              <a:buFont typeface="+mj-lt"/>
              <a:buAutoNum type="arabicPeriod"/>
            </a:pPr>
            <a:r>
              <a:rPr lang="nl-NL" dirty="0"/>
              <a:t>“Tijd vliegt, maar jij bent de piloot”</a:t>
            </a:r>
            <a:endParaRPr lang="nl-BE" dirty="0"/>
          </a:p>
          <a:p>
            <a:pPr lvl="2"/>
            <a:r>
              <a:rPr lang="nl-BE" dirty="0"/>
              <a:t>Output:</a:t>
            </a:r>
          </a:p>
          <a:p>
            <a:pPr marL="1714500" lvl="3" indent="-342900">
              <a:buFont typeface="+mj-lt"/>
              <a:buAutoNum type="arabicPeriod"/>
            </a:pPr>
            <a:r>
              <a:rPr lang="nl-NL" dirty="0"/>
              <a:t>“vinden te probleem een wel is oplossing elke Voor”</a:t>
            </a:r>
          </a:p>
          <a:p>
            <a:pPr marL="1714500" lvl="3" indent="-342900">
              <a:buFont typeface="+mj-lt"/>
              <a:buAutoNum type="arabicPeriod"/>
            </a:pPr>
            <a:r>
              <a:rPr lang="nl-NL" dirty="0"/>
              <a:t>“piloot de bent jij maar vliegt, Tijd”</a:t>
            </a:r>
          </a:p>
          <a:p>
            <a:endParaRPr lang="nl-BE" sz="1700" dirty="0"/>
          </a:p>
        </p:txBody>
      </p:sp>
    </p:spTree>
    <p:extLst>
      <p:ext uri="{BB962C8B-B14F-4D97-AF65-F5344CB8AC3E}">
        <p14:creationId xmlns:p14="http://schemas.microsoft.com/office/powerpoint/2010/main" val="406693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21771"/>
            <a:ext cx="9013052" cy="1208508"/>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502042"/>
            <a:ext cx="10335409" cy="4194589"/>
          </a:xfrm>
        </p:spPr>
        <p:txBody>
          <a:bodyPr>
            <a:normAutofit lnSpcReduction="10000"/>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a:t>
            </a:r>
            <a:r>
              <a:rPr lang="nl-NL" dirty="0" err="1"/>
              <a:t>null</a:t>
            </a:r>
            <a:endParaRPr lang="nl-NL" dirty="0"/>
          </a:p>
          <a:p>
            <a:endParaRPr lang="nl-BE" sz="1700" dirty="0"/>
          </a:p>
        </p:txBody>
      </p:sp>
    </p:spTree>
    <p:extLst>
      <p:ext uri="{BB962C8B-B14F-4D97-AF65-F5344CB8AC3E}">
        <p14:creationId xmlns:p14="http://schemas.microsoft.com/office/powerpoint/2010/main" val="27596486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31998" cy="4070046"/>
          </a:xfrm>
        </p:spPr>
        <p:txBody>
          <a:bodyPr>
            <a:normAutofit/>
          </a:bodyPr>
          <a:lstStyle/>
          <a:p>
            <a:pPr lvl="1"/>
            <a:r>
              <a:rPr lang="nl-BE" dirty="0">
                <a:solidFill>
                  <a:prstClr val="white"/>
                </a:solidFill>
              </a:rPr>
              <a:t>Functionaliteit: </a:t>
            </a:r>
          </a:p>
          <a:p>
            <a:pPr lvl="2"/>
            <a:r>
              <a:rPr lang="nl-BE" dirty="0">
                <a:solidFill>
                  <a:prstClr val="white"/>
                </a:solidFill>
              </a:rPr>
              <a:t>Maak een functie die een array van strings aanvaard. Die strings kunnen zinnen of uitspraken bevatten. Splits die zinnen in woorden en geef een </a:t>
            </a:r>
            <a:r>
              <a:rPr lang="nl-BE" dirty="0" err="1">
                <a:solidFill>
                  <a:prstClr val="white"/>
                </a:solidFill>
              </a:rPr>
              <a:t>jagged</a:t>
            </a:r>
            <a:r>
              <a:rPr lang="nl-BE" dirty="0">
                <a:solidFill>
                  <a:prstClr val="white"/>
                </a:solidFill>
              </a:rPr>
              <a:t> array terug die per zin de woorden bevat</a:t>
            </a:r>
          </a:p>
          <a:p>
            <a:pPr lvl="1"/>
            <a:r>
              <a:rPr lang="nl-BE" dirty="0">
                <a:solidFill>
                  <a:prstClr val="white"/>
                </a:solidFill>
              </a:rPr>
              <a:t>Test cases:</a:t>
            </a:r>
          </a:p>
          <a:p>
            <a:pPr lvl="2"/>
            <a:r>
              <a:rPr lang="nl-BE" dirty="0">
                <a:solidFill>
                  <a:prstClr val="white"/>
                </a:solidFill>
              </a:rPr>
              <a:t>Input:</a:t>
            </a:r>
          </a:p>
          <a:p>
            <a:pPr marL="1714500" lvl="3" indent="-342900">
              <a:buFont typeface="+mj-lt"/>
              <a:buAutoNum type="arabicPeriod"/>
            </a:pPr>
            <a:r>
              <a:rPr lang="nl-BE" dirty="0">
                <a:solidFill>
                  <a:prstClr val="white"/>
                </a:solidFill>
              </a:rPr>
              <a:t>String[] { “</a:t>
            </a:r>
            <a:r>
              <a:rPr lang="nl-NL" dirty="0">
                <a:solidFill>
                  <a:prstClr val="white"/>
                </a:solidFill>
              </a:rPr>
              <a:t>Op de top kun je geen lange wandelingen maken”, “Het leven is niet te kort maar we beginnen te laat”}</a:t>
            </a:r>
            <a:endParaRPr lang="nl-BE" dirty="0">
              <a:solidFill>
                <a:prstClr val="white"/>
              </a:solidFill>
            </a:endParaRPr>
          </a:p>
          <a:p>
            <a:pPr lvl="2"/>
            <a:r>
              <a:rPr lang="nl-BE" dirty="0">
                <a:solidFill>
                  <a:prstClr val="white"/>
                </a:solidFill>
              </a:rPr>
              <a:t>Output:</a:t>
            </a:r>
          </a:p>
          <a:p>
            <a:pPr marL="1714500" lvl="3" indent="-342900">
              <a:buFont typeface="+mj-lt"/>
              <a:buAutoNum type="arabicPeriod"/>
            </a:pPr>
            <a:r>
              <a:rPr lang="nl-BE" dirty="0">
                <a:solidFill>
                  <a:prstClr val="white"/>
                </a:solidFill>
              </a:rPr>
              <a:t>{{“</a:t>
            </a:r>
            <a:r>
              <a:rPr lang="nl-NL" dirty="0" err="1">
                <a:solidFill>
                  <a:prstClr val="white"/>
                </a:solidFill>
              </a:rPr>
              <a:t>Op”,“de”,“top”,“kun”,“je”,“geen”,“lange”,“wandelingen”,“maken</a:t>
            </a:r>
            <a:r>
              <a:rPr lang="nl-NL" dirty="0">
                <a:solidFill>
                  <a:prstClr val="white"/>
                </a:solidFill>
              </a:rPr>
              <a:t>”</a:t>
            </a:r>
            <a:r>
              <a:rPr lang="nl-BE" dirty="0">
                <a:solidFill>
                  <a:prstClr val="white"/>
                </a:solidFill>
              </a:rPr>
              <a:t>},{</a:t>
            </a:r>
            <a:r>
              <a:rPr lang="nl-NL" dirty="0">
                <a:solidFill>
                  <a:prstClr val="white"/>
                </a:solidFill>
              </a:rPr>
              <a:t>“Het","leven","is","niet","te","kort","maar","we","beginnen","te","laat”</a:t>
            </a:r>
            <a:r>
              <a:rPr lang="nl-BE" dirty="0">
                <a:solidFill>
                  <a:prstClr val="white"/>
                </a:solidFill>
              </a:rPr>
              <a:t>}}</a:t>
            </a:r>
          </a:p>
          <a:p>
            <a:endParaRPr lang="nl-BE" sz="1700" dirty="0"/>
          </a:p>
        </p:txBody>
      </p:sp>
    </p:spTree>
    <p:extLst>
      <p:ext uri="{BB962C8B-B14F-4D97-AF65-F5344CB8AC3E}">
        <p14:creationId xmlns:p14="http://schemas.microsoft.com/office/powerpoint/2010/main" val="863221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496774" cy="3989361"/>
          </a:xfrm>
        </p:spPr>
        <p:txBody>
          <a:bodyPr>
            <a:normAutofit/>
          </a:bodyPr>
          <a:lstStyle/>
          <a:p>
            <a:pPr lvl="1"/>
            <a:r>
              <a:rPr lang="nl-BE" dirty="0"/>
              <a:t>Functionaliteit: </a:t>
            </a:r>
          </a:p>
          <a:p>
            <a:pPr lvl="2"/>
            <a:r>
              <a:rPr lang="nl-BE" dirty="0"/>
              <a:t>Maak een functie die een getal ontvangt en dit in decimale vorm en in binaire vorm schrijft op de console met een spatie tussen de binaire getallen en ‘(bin)’ op het einde </a:t>
            </a:r>
          </a:p>
          <a:p>
            <a:pPr lvl="1"/>
            <a:r>
              <a:rPr lang="nl-BE" dirty="0"/>
              <a:t>Test cases:</a:t>
            </a:r>
          </a:p>
          <a:p>
            <a:pPr lvl="2"/>
            <a:r>
              <a:rPr lang="nl-BE" dirty="0"/>
              <a:t>Input:</a:t>
            </a:r>
          </a:p>
          <a:p>
            <a:pPr marL="1714500" lvl="3" indent="-342900">
              <a:buFont typeface="+mj-lt"/>
              <a:buAutoNum type="arabicPeriod"/>
            </a:pPr>
            <a:r>
              <a:rPr lang="nl-BE" dirty="0"/>
              <a:t>5</a:t>
            </a:r>
          </a:p>
          <a:p>
            <a:pPr marL="1714500" lvl="3" indent="-342900">
              <a:buFont typeface="+mj-lt"/>
              <a:buAutoNum type="arabicPeriod"/>
            </a:pPr>
            <a:r>
              <a:rPr lang="nl-BE" dirty="0"/>
              <a:t>11</a:t>
            </a:r>
          </a:p>
          <a:p>
            <a:pPr marL="1714500" lvl="3" indent="-342900">
              <a:buFont typeface="+mj-lt"/>
              <a:buAutoNum type="arabicPeriod"/>
            </a:pPr>
            <a:r>
              <a:rPr lang="nl-BE" dirty="0"/>
              <a:t>256</a:t>
            </a:r>
          </a:p>
          <a:p>
            <a:pPr lvl="2"/>
            <a:r>
              <a:rPr lang="nl-BE" dirty="0"/>
              <a:t>Output:</a:t>
            </a:r>
          </a:p>
          <a:p>
            <a:pPr marL="1714500" lvl="3" indent="-342900">
              <a:buFont typeface="+mj-lt"/>
              <a:buAutoNum type="arabicPeriod"/>
            </a:pPr>
            <a:r>
              <a:rPr lang="nl-NL" dirty="0"/>
              <a:t>5 = 1 0 1 (bin)</a:t>
            </a:r>
          </a:p>
          <a:p>
            <a:pPr marL="1714500" lvl="3" indent="-342900">
              <a:buFont typeface="+mj-lt"/>
              <a:buAutoNum type="arabicPeriod"/>
            </a:pPr>
            <a:r>
              <a:rPr lang="nl-NL" dirty="0"/>
              <a:t>11 = 1 0 1 1 (bin)</a:t>
            </a:r>
          </a:p>
          <a:p>
            <a:pPr marL="1714500" lvl="3" indent="-342900">
              <a:buFont typeface="+mj-lt"/>
              <a:buAutoNum type="arabicPeriod"/>
            </a:pPr>
            <a:r>
              <a:rPr lang="nl-NL" dirty="0"/>
              <a:t>256 = 1 0 0 0 0 0 0 0 0 (bin)</a:t>
            </a:r>
          </a:p>
          <a:p>
            <a:endParaRPr lang="nl-BE" sz="1700" dirty="0"/>
          </a:p>
        </p:txBody>
      </p:sp>
    </p:spTree>
    <p:extLst>
      <p:ext uri="{BB962C8B-B14F-4D97-AF65-F5344CB8AC3E}">
        <p14:creationId xmlns:p14="http://schemas.microsoft.com/office/powerpoint/2010/main" val="23082684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fontScale="85000" lnSpcReduction="10000"/>
          </a:bodyPr>
          <a:lstStyle/>
          <a:p>
            <a:pPr lvl="1"/>
            <a:r>
              <a:rPr lang="nl-BE" dirty="0"/>
              <a:t>Functionaliteit: </a:t>
            </a:r>
          </a:p>
          <a:p>
            <a:pPr lvl="2"/>
            <a:r>
              <a:rPr lang="nl-BE" dirty="0"/>
              <a:t>Schrijf een functie die van de gegeven afstand en tijd de snelheid in km/uur en mijlen/uur berekent</a:t>
            </a:r>
          </a:p>
          <a:p>
            <a:pPr lvl="3"/>
            <a:r>
              <a:rPr lang="nl-BE" dirty="0"/>
              <a:t>Formule:</a:t>
            </a:r>
          </a:p>
          <a:p>
            <a:pPr lvl="4"/>
            <a:r>
              <a:rPr lang="nl-BE" dirty="0"/>
              <a:t>Km -&gt; mijl : km / 1,609</a:t>
            </a:r>
          </a:p>
          <a:p>
            <a:pPr lvl="4"/>
            <a:r>
              <a:rPr lang="nl-BE" dirty="0"/>
              <a:t>Tijd omzetten naar seconden: (u*(60*60)) + (m * 60) + sec</a:t>
            </a:r>
          </a:p>
          <a:p>
            <a:pPr lvl="4"/>
            <a:r>
              <a:rPr lang="nl-BE" dirty="0"/>
              <a:t>Afstand (m) /Tijd (sec) -&gt; m/sec </a:t>
            </a:r>
          </a:p>
          <a:p>
            <a:pPr lvl="4"/>
            <a:r>
              <a:rPr lang="nl-BE" dirty="0"/>
              <a:t>m/sec naar km/u -&gt; km=m/1000, sec -&gt; u = sec * (60*60)</a:t>
            </a:r>
          </a:p>
          <a:p>
            <a:pPr marL="1828800" lvl="4" indent="0">
              <a:buNone/>
            </a:pPr>
            <a:r>
              <a:rPr lang="nl-BE" dirty="0"/>
              <a:t>		Tip, gebruik je macht functie van hierboven 60*60 = 60²</a:t>
            </a:r>
          </a:p>
          <a:p>
            <a:pPr lvl="3"/>
            <a:r>
              <a:rPr lang="nl-BE" dirty="0"/>
              <a:t>Voorwaarde:</a:t>
            </a:r>
          </a:p>
          <a:p>
            <a:pPr lvl="4"/>
            <a:r>
              <a:rPr lang="nl-BE" dirty="0"/>
              <a:t>Gebruik enkel </a:t>
            </a:r>
            <a:r>
              <a:rPr lang="nl-BE" sz="2000" dirty="0"/>
              <a:t>double</a:t>
            </a:r>
            <a:endParaRPr lang="nl-BE" dirty="0"/>
          </a:p>
          <a:p>
            <a:pPr lvl="1"/>
            <a:r>
              <a:rPr lang="nl-BE" dirty="0"/>
              <a:t>Test cases:</a:t>
            </a:r>
          </a:p>
          <a:p>
            <a:pPr lvl="2"/>
            <a:r>
              <a:rPr lang="nl-BE" dirty="0"/>
              <a:t>Input:</a:t>
            </a:r>
          </a:p>
          <a:p>
            <a:pPr lvl="3"/>
            <a:r>
              <a:rPr lang="nl-BE" dirty="0"/>
              <a:t>Afstand: 5000 meter, Tijd : 1u:35m:56s</a:t>
            </a:r>
          </a:p>
          <a:p>
            <a:pPr lvl="2"/>
            <a:r>
              <a:rPr lang="nl-BE" dirty="0"/>
              <a:t>Output:</a:t>
            </a:r>
          </a:p>
          <a:p>
            <a:pPr lvl="3"/>
            <a:r>
              <a:rPr lang="nl-BE" dirty="0"/>
              <a:t>Uw snelheid is 3,12 Km/u of 1,94 Mijlen/u</a:t>
            </a:r>
            <a:endParaRPr lang="nl-BE" sz="1700" dirty="0"/>
          </a:p>
        </p:txBody>
      </p:sp>
    </p:spTree>
    <p:extLst>
      <p:ext uri="{BB962C8B-B14F-4D97-AF65-F5344CB8AC3E}">
        <p14:creationId xmlns:p14="http://schemas.microsoft.com/office/powerpoint/2010/main" val="38518073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int[] {</a:t>
            </a:r>
            <a:r>
              <a:rPr lang="nl-BE" dirty="0"/>
              <a:t>9, 3, 84, 14, 610</a:t>
            </a:r>
            <a:r>
              <a:rPr lang="nl-NL" dirty="0"/>
              <a:t>}</a:t>
            </a:r>
          </a:p>
          <a:p>
            <a:pPr marL="1714500" lvl="3" indent="-342900">
              <a:buFont typeface="+mj-lt"/>
              <a:buAutoNum type="arabicPeriod"/>
            </a:pPr>
            <a:endParaRPr lang="nl-NL" dirty="0"/>
          </a:p>
          <a:p>
            <a:pPr lvl="1"/>
            <a:endParaRPr lang="nl-BE" sz="1700" dirty="0"/>
          </a:p>
        </p:txBody>
      </p:sp>
    </p:spTree>
    <p:extLst>
      <p:ext uri="{BB962C8B-B14F-4D97-AF65-F5344CB8AC3E}">
        <p14:creationId xmlns:p14="http://schemas.microsoft.com/office/powerpoint/2010/main" val="3114353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Maak een functie die een tekst aanvaard. Die strings kunnen zinnen of uitspraken bevatten. Splits de tekst in zinnen en  die zinnen in woorden en geef een </a:t>
            </a:r>
            <a:r>
              <a:rPr lang="nl-BE" dirty="0" err="1"/>
              <a:t>jagged</a:t>
            </a:r>
            <a:r>
              <a:rPr lang="nl-BE" dirty="0"/>
              <a:t> array terug die per zin de woorden bevat</a:t>
            </a:r>
          </a:p>
          <a:p>
            <a:pPr lvl="1"/>
            <a:r>
              <a:rPr lang="nl-BE" dirty="0"/>
              <a:t>Test cases:</a:t>
            </a:r>
          </a:p>
          <a:p>
            <a:pPr lvl="2"/>
            <a:r>
              <a:rPr lang="nl-BE" dirty="0"/>
              <a:t>Input:</a:t>
            </a:r>
          </a:p>
          <a:p>
            <a:pPr marL="1714500" lvl="3" indent="-342900">
              <a:buFont typeface="+mj-lt"/>
              <a:buAutoNum type="arabicPeriod"/>
            </a:pPr>
            <a:r>
              <a:rPr lang="nl-BE" dirty="0"/>
              <a:t>String[] { “</a:t>
            </a:r>
            <a:r>
              <a:rPr lang="nl-NL" dirty="0"/>
              <a:t>Op de top kun je geen lange wandelingen maken”, “Het leven is niet te kort maar we beginnen te laat”}</a:t>
            </a:r>
            <a:endParaRPr lang="nl-BE" dirty="0"/>
          </a:p>
          <a:p>
            <a:pPr lvl="2"/>
            <a:r>
              <a:rPr lang="nl-BE" dirty="0"/>
              <a:t>Output:</a:t>
            </a:r>
          </a:p>
          <a:p>
            <a:pPr marL="1714500" lvl="3" indent="-342900">
              <a:buFont typeface="+mj-lt"/>
              <a:buAutoNum type="arabicPeriod"/>
            </a:pPr>
            <a:r>
              <a:rPr lang="nl-BE" dirty="0"/>
              <a:t>{{“</a:t>
            </a:r>
            <a:r>
              <a:rPr lang="nl-NL" dirty="0" err="1"/>
              <a:t>Op”,“de”,“top”,“kun”,“je”,“geen”,“lange”,“wandelingen”,“maken</a:t>
            </a:r>
            <a:r>
              <a:rPr lang="nl-NL" dirty="0"/>
              <a:t>”</a:t>
            </a:r>
            <a:r>
              <a:rPr lang="nl-BE" dirty="0"/>
              <a:t>},{</a:t>
            </a:r>
            <a:r>
              <a:rPr lang="nl-NL" dirty="0"/>
              <a:t>“Het","leven","is","niet","te","kort","maar","we","beginnen","te","laat”</a:t>
            </a:r>
            <a:r>
              <a:rPr lang="nl-BE" dirty="0"/>
              <a:t>}}</a:t>
            </a:r>
          </a:p>
          <a:p>
            <a:pPr lvl="1"/>
            <a:endParaRPr lang="nl-BE" sz="1700" dirty="0"/>
          </a:p>
        </p:txBody>
      </p:sp>
    </p:spTree>
    <p:extLst>
      <p:ext uri="{BB962C8B-B14F-4D97-AF65-F5344CB8AC3E}">
        <p14:creationId xmlns:p14="http://schemas.microsoft.com/office/powerpoint/2010/main" val="67936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B6CB5F-5144-4154-A30B-90DEAD50B57F}"/>
              </a:ext>
            </a:extLst>
          </p:cNvPr>
          <p:cNvSpPr>
            <a:spLocks noGrp="1"/>
          </p:cNvSpPr>
          <p:nvPr>
            <p:ph type="title"/>
          </p:nvPr>
        </p:nvSpPr>
        <p:spPr>
          <a:xfrm>
            <a:off x="213429" y="1442195"/>
            <a:ext cx="3561716" cy="3973610"/>
          </a:xfrm>
        </p:spPr>
        <p:txBody>
          <a:bodyPr>
            <a:normAutofit/>
          </a:bodyPr>
          <a:lstStyle/>
          <a:p>
            <a:r>
              <a:rPr lang="nl-BE" sz="3600" dirty="0">
                <a:solidFill>
                  <a:srgbClr val="FFFFFF"/>
                </a:solidFill>
              </a:rPr>
              <a:t>Creëer class om een drankautomaat te beheren</a:t>
            </a:r>
          </a:p>
        </p:txBody>
      </p:sp>
      <p:sp>
        <p:nvSpPr>
          <p:cNvPr id="6" name="Content Placeholder 2">
            <a:extLst>
              <a:ext uri="{FF2B5EF4-FFF2-40B4-BE49-F238E27FC236}">
                <a16:creationId xmlns:a16="http://schemas.microsoft.com/office/drawing/2014/main" id="{E9624A68-1759-4163-9F47-018F25B0CF47}"/>
              </a:ext>
            </a:extLst>
          </p:cNvPr>
          <p:cNvSpPr>
            <a:spLocks noGrp="1"/>
          </p:cNvSpPr>
          <p:nvPr>
            <p:ph idx="1"/>
          </p:nvPr>
        </p:nvSpPr>
        <p:spPr>
          <a:xfrm>
            <a:off x="3918857" y="365125"/>
            <a:ext cx="7867897" cy="6356350"/>
          </a:xfrm>
        </p:spPr>
        <p:txBody>
          <a:bodyPr anchor="ctr">
            <a:normAutofit/>
          </a:bodyPr>
          <a:lstStyle/>
          <a:p>
            <a:r>
              <a:rPr lang="nl-BE" sz="1800" dirty="0">
                <a:solidFill>
                  <a:srgbClr val="FFFFFF"/>
                </a:solidFill>
              </a:rPr>
              <a:t>Oefening :</a:t>
            </a:r>
          </a:p>
          <a:p>
            <a:pPr lvl="1"/>
            <a:r>
              <a:rPr lang="nl-BE" sz="1800" dirty="0">
                <a:solidFill>
                  <a:srgbClr val="FFFFFF"/>
                </a:solidFill>
              </a:rPr>
              <a:t>Functionaliteit: </a:t>
            </a:r>
          </a:p>
          <a:p>
            <a:pPr lvl="2"/>
            <a:r>
              <a:rPr lang="nl-BE" sz="1800" dirty="0">
                <a:solidFill>
                  <a:srgbClr val="FFFFFF"/>
                </a:solidFill>
              </a:rPr>
              <a:t>De automaat heeft een aanbod aan dranken die elk een andere prijs (kunnen) hebben.</a:t>
            </a:r>
          </a:p>
          <a:p>
            <a:pPr lvl="2"/>
            <a:r>
              <a:rPr lang="nl-BE" sz="1800" dirty="0">
                <a:solidFill>
                  <a:srgbClr val="FFFFFF"/>
                </a:solidFill>
              </a:rPr>
              <a:t>We hebben een automaat die enkel Euro munten kan teruggeven maar die wel biljetten aanvaard.</a:t>
            </a:r>
          </a:p>
          <a:p>
            <a:pPr lvl="2"/>
            <a:r>
              <a:rPr lang="nl-BE" sz="1800" dirty="0">
                <a:solidFill>
                  <a:srgbClr val="FFFFFF"/>
                </a:solidFill>
              </a:rPr>
              <a:t>De gebruiker kiest een drank uit een genummerde lijst en betaalt </a:t>
            </a:r>
          </a:p>
          <a:p>
            <a:pPr lvl="2"/>
            <a:r>
              <a:rPr lang="nl-BE" sz="1800" dirty="0">
                <a:solidFill>
                  <a:srgbClr val="FFFFFF"/>
                </a:solidFill>
              </a:rPr>
              <a:t>De machine registreert hoeveel van elke drank nog beschikbaar is.</a:t>
            </a:r>
          </a:p>
          <a:p>
            <a:pPr lvl="1"/>
            <a:r>
              <a:rPr lang="nl-BE" sz="1800" dirty="0">
                <a:solidFill>
                  <a:srgbClr val="FFFFFF"/>
                </a:solidFill>
              </a:rPr>
              <a:t>Maak een console app om de werking te simuleren</a:t>
            </a:r>
          </a:p>
          <a:p>
            <a:pPr lvl="1"/>
            <a:r>
              <a:rPr lang="nl-BE" sz="1800" dirty="0">
                <a:solidFill>
                  <a:srgbClr val="FFFFFF"/>
                </a:solidFill>
              </a:rPr>
              <a:t>Test cases:</a:t>
            </a:r>
          </a:p>
          <a:p>
            <a:pPr marL="1714500" lvl="3" indent="-342900">
              <a:buFont typeface="+mj-lt"/>
              <a:buAutoNum type="arabicPeriod"/>
            </a:pPr>
            <a:r>
              <a:rPr lang="nl-BE" dirty="0">
                <a:solidFill>
                  <a:srgbClr val="FFFFFF"/>
                </a:solidFill>
              </a:rPr>
              <a:t>Keuze is Cola : Kostprijs 2.20€. Beschikbaar: 4. Betaald: 5€</a:t>
            </a:r>
          </a:p>
          <a:p>
            <a:pPr lvl="4">
              <a:buFont typeface="Wingdings" panose="05000000000000000000" pitchFamily="2" charset="2"/>
              <a:buChar char="Ø"/>
            </a:pPr>
            <a:r>
              <a:rPr lang="nl-BE" dirty="0">
                <a:solidFill>
                  <a:srgbClr val="FFFFFF"/>
                </a:solidFill>
              </a:rPr>
              <a:t>Wisselgeld: 1 x 2€ + 1 x 50 c + 1 x 20c + 1x 10c  + Cola. Nog beschikbaar: 3</a:t>
            </a:r>
          </a:p>
          <a:p>
            <a:pPr marL="1714500" lvl="3" indent="-342900">
              <a:buFont typeface="+mj-lt"/>
              <a:buAutoNum type="arabicPeriod"/>
            </a:pPr>
            <a:r>
              <a:rPr lang="nl-BE" dirty="0">
                <a:solidFill>
                  <a:srgbClr val="FFFFFF"/>
                </a:solidFill>
              </a:rPr>
              <a:t>Keuze is water: Kostprijs 1.25€. Beschikbaar: 1. Betaald: 10€. </a:t>
            </a:r>
          </a:p>
          <a:p>
            <a:pPr lvl="4">
              <a:buFont typeface="Wingdings" panose="05000000000000000000" pitchFamily="2" charset="2"/>
              <a:buChar char="Ø"/>
            </a:pPr>
            <a:r>
              <a:rPr lang="nl-BE" dirty="0">
                <a:solidFill>
                  <a:srgbClr val="FFFFFF"/>
                </a:solidFill>
              </a:rPr>
              <a:t>Wisselgeld: 4 x 2€ + 1 x 50 c + 1 x 20c + 1x 5c Beschikbaar: €Niet meer beschikbaar</a:t>
            </a:r>
          </a:p>
          <a:p>
            <a:pPr marL="1714500" lvl="3" indent="-342900">
              <a:buFont typeface="+mj-lt"/>
              <a:buAutoNum type="arabicPeriod"/>
            </a:pPr>
            <a:r>
              <a:rPr lang="nl-BE" dirty="0">
                <a:solidFill>
                  <a:srgbClr val="FFFFFF"/>
                </a:solidFill>
              </a:rPr>
              <a:t>Keuze is fruitsap: Kostprijs: 2.10. Beschikbaar: 0. Betaald: 5€</a:t>
            </a:r>
          </a:p>
          <a:p>
            <a:pPr lvl="4">
              <a:buFont typeface="Wingdings" panose="05000000000000000000" pitchFamily="2" charset="2"/>
              <a:buChar char="Ø"/>
            </a:pPr>
            <a:r>
              <a:rPr lang="nl-BE" dirty="0">
                <a:solidFill>
                  <a:srgbClr val="FFFFFF"/>
                </a:solidFill>
              </a:rPr>
              <a:t>Wisselgeld: 2x2€ + 1x1€. Boodschap: Uw keuze is niet meer beschikbaar!</a:t>
            </a:r>
          </a:p>
          <a:p>
            <a:pPr lvl="3"/>
            <a:endParaRPr lang="nl-BE" sz="1400" dirty="0">
              <a:solidFill>
                <a:srgbClr val="FFFFFF"/>
              </a:solidFill>
            </a:endParaRPr>
          </a:p>
          <a:p>
            <a:pPr lvl="1"/>
            <a:endParaRPr lang="nl-BE" sz="1400" dirty="0">
              <a:solidFill>
                <a:srgbClr val="FFFFFF"/>
              </a:solidFill>
            </a:endParaRPr>
          </a:p>
        </p:txBody>
      </p:sp>
      <p:sp>
        <p:nvSpPr>
          <p:cNvPr id="4" name="Slide Number Placeholder 3">
            <a:extLst>
              <a:ext uri="{FF2B5EF4-FFF2-40B4-BE49-F238E27FC236}">
                <a16:creationId xmlns:a16="http://schemas.microsoft.com/office/drawing/2014/main" id="{3FF8DD26-5CE8-483F-B994-DB1B0494AE66}"/>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7BA5271-A444-4CCD-8D0C-6769CDD0D776}"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98</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496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fade">
                                      <p:cBhvr>
                                        <p:cTn id="63" dur="500"/>
                                        <p:tgtEl>
                                          <p:spTgt spid="6">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903226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3062</TotalTime>
  <Words>8779</Words>
  <Application>Microsoft Office PowerPoint</Application>
  <PresentationFormat>Widescreen</PresentationFormat>
  <Paragraphs>1273</Paragraphs>
  <Slides>101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101</vt:i4>
      </vt:variant>
    </vt:vector>
  </HeadingPairs>
  <TitlesOfParts>
    <vt:vector size="110" baseType="lpstr">
      <vt:lpstr>Arial</vt:lpstr>
      <vt:lpstr>Calibri</vt:lpstr>
      <vt:lpstr>Calibri Light</vt:lpstr>
      <vt:lpstr>Cascadia Mono</vt:lpstr>
      <vt:lpstr>Consolas</vt:lpstr>
      <vt:lpstr>Wingdings</vt:lpstr>
      <vt:lpstr>Office Theme</vt:lpstr>
      <vt:lpstr>1_Office Theme</vt:lpstr>
      <vt:lpstr>2_Office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Andere basis datatypes</vt:lpstr>
      <vt:lpstr>Datetime</vt:lpstr>
      <vt:lpstr>TimeSpan</vt:lpstr>
      <vt:lpstr>TimeOnly en DateOnly</vt:lpstr>
      <vt:lpstr>Omzetten van datatypes</vt:lpstr>
      <vt:lpstr>Omzetten van numerieke waarden naar string</vt:lpstr>
      <vt:lpstr>Omzetten van een string naar een numerieke waarde</vt:lpstr>
      <vt:lpstr>Casting van waarden</vt:lpstr>
      <vt:lpstr>Conversie</vt:lpstr>
      <vt:lpstr>Functies of methods</vt:lpstr>
      <vt:lpstr>Functies</vt:lpstr>
      <vt:lpstr>Functies, body and scope</vt:lpstr>
      <vt:lpstr>Functies, what is in a name?</vt:lpstr>
      <vt:lpstr>Parameters </vt:lpstr>
      <vt:lpstr>Parameters</vt:lpstr>
      <vt:lpstr>Parameters</vt:lpstr>
      <vt:lpstr>Conditions</vt:lpstr>
      <vt:lpstr>Durf beslissingen te nemen!</vt:lpstr>
      <vt:lpstr>Durf beslissingen te nemen!</vt:lpstr>
      <vt:lpstr>Herhalingen</vt:lpstr>
      <vt:lpstr>Iteraties</vt:lpstr>
      <vt:lpstr>Iteraties</vt:lpstr>
      <vt:lpstr>Iteraties</vt:lpstr>
      <vt:lpstr>Jump statements</vt:lpstr>
      <vt:lpstr>Hard coded data</vt:lpstr>
      <vt:lpstr>Constanten</vt:lpstr>
      <vt:lpstr>Enum: enumeratie of opsomming</vt:lpstr>
      <vt:lpstr>Enum: enumeratie of opsomming</vt:lpstr>
      <vt:lpstr>Enum: enumeratie of opsomming</vt:lpstr>
      <vt:lpstr>Data collecties</vt:lpstr>
      <vt:lpstr>Array</vt:lpstr>
      <vt:lpstr>Multidimensionale arrays</vt:lpstr>
      <vt:lpstr>Multidimensionale arrays</vt:lpstr>
      <vt:lpstr>Collections</vt:lpstr>
      <vt:lpstr>Collections</vt:lpstr>
      <vt:lpstr>Collections</vt:lpstr>
      <vt:lpstr>Oefenen !</vt:lpstr>
      <vt:lpstr>Labo</vt:lpstr>
      <vt:lpstr>Labo</vt:lpstr>
      <vt:lpstr>Labo</vt:lpstr>
      <vt:lpstr>Labo</vt:lpstr>
      <vt:lpstr>Labo</vt:lpstr>
      <vt:lpstr>Labo</vt:lpstr>
      <vt:lpstr>Labo</vt:lpstr>
      <vt:lpstr>Labo</vt:lpstr>
      <vt:lpstr>Labo</vt:lpstr>
      <vt:lpstr>Labo</vt:lpstr>
      <vt:lpstr>Labo</vt:lpstr>
      <vt:lpstr>Labo</vt:lpstr>
      <vt:lpstr>Creëer class om een drankautomaat te beheren</vt:lpstr>
      <vt:lpstr>PowerPoint Presentation</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112</cp:revision>
  <dcterms:created xsi:type="dcterms:W3CDTF">2019-02-03T09:23:57Z</dcterms:created>
  <dcterms:modified xsi:type="dcterms:W3CDTF">2023-10-16T11:03:05Z</dcterms:modified>
</cp:coreProperties>
</file>